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wdp" ContentType="image/vnd.ms-photo"/>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Lst>
  <p:notesMasterIdLst>
    <p:notesMasterId r:id="rId82"/>
  </p:notesMasterIdLst>
  <p:sldIdLst>
    <p:sldId id="586" r:id="rId2"/>
    <p:sldId id="671" r:id="rId3"/>
    <p:sldId id="709" r:id="rId4"/>
    <p:sldId id="711" r:id="rId5"/>
    <p:sldId id="712" r:id="rId6"/>
    <p:sldId id="713" r:id="rId7"/>
    <p:sldId id="714" r:id="rId8"/>
    <p:sldId id="715" r:id="rId9"/>
    <p:sldId id="717" r:id="rId10"/>
    <p:sldId id="716" r:id="rId11"/>
    <p:sldId id="718" r:id="rId12"/>
    <p:sldId id="719" r:id="rId13"/>
    <p:sldId id="720" r:id="rId14"/>
    <p:sldId id="739" r:id="rId15"/>
    <p:sldId id="740" r:id="rId16"/>
    <p:sldId id="741" r:id="rId17"/>
    <p:sldId id="721" r:id="rId18"/>
    <p:sldId id="710" r:id="rId19"/>
    <p:sldId id="694" r:id="rId20"/>
    <p:sldId id="695" r:id="rId21"/>
    <p:sldId id="699" r:id="rId22"/>
    <p:sldId id="696" r:id="rId23"/>
    <p:sldId id="702" r:id="rId24"/>
    <p:sldId id="704" r:id="rId25"/>
    <p:sldId id="705" r:id="rId26"/>
    <p:sldId id="706" r:id="rId27"/>
    <p:sldId id="707" r:id="rId28"/>
    <p:sldId id="708" r:id="rId29"/>
    <p:sldId id="700" r:id="rId30"/>
    <p:sldId id="726" r:id="rId31"/>
    <p:sldId id="728" r:id="rId32"/>
    <p:sldId id="727" r:id="rId33"/>
    <p:sldId id="729" r:id="rId34"/>
    <p:sldId id="731" r:id="rId35"/>
    <p:sldId id="697" r:id="rId36"/>
    <p:sldId id="730" r:id="rId37"/>
    <p:sldId id="698" r:id="rId38"/>
    <p:sldId id="732" r:id="rId39"/>
    <p:sldId id="723" r:id="rId40"/>
    <p:sldId id="724" r:id="rId41"/>
    <p:sldId id="733" r:id="rId42"/>
    <p:sldId id="742" r:id="rId43"/>
    <p:sldId id="734" r:id="rId44"/>
    <p:sldId id="735" r:id="rId45"/>
    <p:sldId id="736" r:id="rId46"/>
    <p:sldId id="737" r:id="rId47"/>
    <p:sldId id="738" r:id="rId48"/>
    <p:sldId id="744" r:id="rId49"/>
    <p:sldId id="743" r:id="rId50"/>
    <p:sldId id="703" r:id="rId51"/>
    <p:sldId id="776" r:id="rId52"/>
    <p:sldId id="746" r:id="rId53"/>
    <p:sldId id="749" r:id="rId54"/>
    <p:sldId id="750" r:id="rId55"/>
    <p:sldId id="751" r:id="rId56"/>
    <p:sldId id="752" r:id="rId57"/>
    <p:sldId id="753" r:id="rId58"/>
    <p:sldId id="754" r:id="rId59"/>
    <p:sldId id="755" r:id="rId60"/>
    <p:sldId id="756" r:id="rId61"/>
    <p:sldId id="757" r:id="rId62"/>
    <p:sldId id="758" r:id="rId63"/>
    <p:sldId id="759" r:id="rId64"/>
    <p:sldId id="760" r:id="rId65"/>
    <p:sldId id="761" r:id="rId66"/>
    <p:sldId id="762" r:id="rId67"/>
    <p:sldId id="763" r:id="rId68"/>
    <p:sldId id="764" r:id="rId69"/>
    <p:sldId id="765" r:id="rId70"/>
    <p:sldId id="766" r:id="rId71"/>
    <p:sldId id="767" r:id="rId72"/>
    <p:sldId id="768" r:id="rId73"/>
    <p:sldId id="769" r:id="rId74"/>
    <p:sldId id="770" r:id="rId75"/>
    <p:sldId id="771" r:id="rId76"/>
    <p:sldId id="772" r:id="rId77"/>
    <p:sldId id="773" r:id="rId78"/>
    <p:sldId id="774" r:id="rId79"/>
    <p:sldId id="775" r:id="rId80"/>
    <p:sldId id="722" r:id="rId81"/>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59524" autoAdjust="0"/>
  </p:normalViewPr>
  <p:slideViewPr>
    <p:cSldViewPr>
      <p:cViewPr varScale="1">
        <p:scale>
          <a:sx n="86" d="100"/>
          <a:sy n="86" d="100"/>
        </p:scale>
        <p:origin x="142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notesMaster" Target="notesMasters/notesMaster1.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ECD4BB-18FF-2B46-B47A-8F52D1F3C9A4}" type="doc">
      <dgm:prSet loTypeId="urn:microsoft.com/office/officeart/2005/8/layout/vList6" loCatId="" qsTypeId="urn:microsoft.com/office/officeart/2005/8/quickstyle/simple4" qsCatId="simple" csTypeId="urn:microsoft.com/office/officeart/2005/8/colors/accent1_2" csCatId="accent1" phldr="1"/>
      <dgm:spPr/>
      <dgm:t>
        <a:bodyPr/>
        <a:lstStyle/>
        <a:p>
          <a:endParaRPr lang="en-US"/>
        </a:p>
      </dgm:t>
    </dgm:pt>
    <dgm:pt modelId="{44789FBA-3818-AC4C-ABFA-E3C5DE1AC410}">
      <dgm:prSet phldrT="[Text]" custT="1"/>
      <dgm:spPr/>
      <dgm:t>
        <a:bodyPr/>
        <a:lstStyle/>
        <a:p>
          <a:r>
            <a:rPr lang="zh-CN" altLang="en-US" sz="2800" b="1" smtClean="0"/>
            <a:t>软件工程</a:t>
          </a:r>
          <a:endParaRPr lang="en-US" sz="2800" b="1" dirty="0"/>
        </a:p>
      </dgm:t>
    </dgm:pt>
    <dgm:pt modelId="{06CE436D-2EC8-5D4C-AB08-F5702B9A62B8}" type="parTrans" cxnId="{2440D4DA-1A59-7B46-93C5-E13A771F2694}">
      <dgm:prSet/>
      <dgm:spPr/>
      <dgm:t>
        <a:bodyPr/>
        <a:lstStyle/>
        <a:p>
          <a:endParaRPr lang="en-US"/>
        </a:p>
      </dgm:t>
    </dgm:pt>
    <dgm:pt modelId="{0C1AFCAB-1E3D-3B44-AEB0-860BD222B559}" type="sibTrans" cxnId="{2440D4DA-1A59-7B46-93C5-E13A771F2694}">
      <dgm:prSet/>
      <dgm:spPr/>
      <dgm:t>
        <a:bodyPr/>
        <a:lstStyle/>
        <a:p>
          <a:endParaRPr lang="en-US"/>
        </a:p>
      </dgm:t>
    </dgm:pt>
    <dgm:pt modelId="{DCDE609A-DF6B-6449-AA55-3C93D4BBC8B8}">
      <dgm:prSet phldrT="[Text]" custT="1"/>
      <dgm:spPr/>
      <dgm:t>
        <a:bodyPr anchor="ctr"/>
        <a:lstStyle/>
        <a:p>
          <a:pPr algn="ctr"/>
          <a:r>
            <a:rPr lang="zh-CN" altLang="en-US" sz="3600" dirty="0" smtClean="0"/>
            <a:t>方法学</a:t>
          </a:r>
          <a:endParaRPr lang="en-US" sz="3600" dirty="0"/>
        </a:p>
      </dgm:t>
    </dgm:pt>
    <dgm:pt modelId="{3A68DAB0-90C3-9A41-A1BC-0F00D75586D2}" type="parTrans" cxnId="{245BE502-0B83-7D43-BDAA-EE1355C0027D}">
      <dgm:prSet/>
      <dgm:spPr/>
      <dgm:t>
        <a:bodyPr/>
        <a:lstStyle/>
        <a:p>
          <a:endParaRPr lang="en-US"/>
        </a:p>
      </dgm:t>
    </dgm:pt>
    <dgm:pt modelId="{7FD05490-CEAF-524A-8C52-EFFC598F987D}" type="sibTrans" cxnId="{245BE502-0B83-7D43-BDAA-EE1355C0027D}">
      <dgm:prSet/>
      <dgm:spPr/>
      <dgm:t>
        <a:bodyPr/>
        <a:lstStyle/>
        <a:p>
          <a:endParaRPr lang="en-US"/>
        </a:p>
      </dgm:t>
    </dgm:pt>
    <dgm:pt modelId="{9E9BBF07-7773-0841-947C-55B66DF43E99}">
      <dgm:prSet phldrT="[Text]" custT="1"/>
      <dgm:spPr/>
      <dgm:t>
        <a:bodyPr/>
        <a:lstStyle/>
        <a:p>
          <a:r>
            <a:rPr lang="zh-CN" altLang="en-US" sz="2800" dirty="0" smtClean="0"/>
            <a:t>程序设计语言</a:t>
          </a:r>
          <a:endParaRPr lang="en-US" sz="2800" dirty="0"/>
        </a:p>
      </dgm:t>
    </dgm:pt>
    <dgm:pt modelId="{FAD850E9-BDE3-6A4A-89DF-0BD868C71C34}" type="parTrans" cxnId="{E5D14746-22AC-A444-851A-2A85309C7AF2}">
      <dgm:prSet/>
      <dgm:spPr/>
      <dgm:t>
        <a:bodyPr/>
        <a:lstStyle/>
        <a:p>
          <a:endParaRPr lang="en-US"/>
        </a:p>
      </dgm:t>
    </dgm:pt>
    <dgm:pt modelId="{F8D36289-08EB-234F-BD57-A2B64ACF1D42}" type="sibTrans" cxnId="{E5D14746-22AC-A444-851A-2A85309C7AF2}">
      <dgm:prSet/>
      <dgm:spPr/>
      <dgm:t>
        <a:bodyPr/>
        <a:lstStyle/>
        <a:p>
          <a:endParaRPr lang="en-US"/>
        </a:p>
      </dgm:t>
    </dgm:pt>
    <dgm:pt modelId="{EFA98106-70C7-B54C-9DFE-7B0C8F2EA6E8}">
      <dgm:prSet phldrT="[Text]" custT="1"/>
      <dgm:spPr/>
      <dgm:t>
        <a:bodyPr anchor="ctr"/>
        <a:lstStyle/>
        <a:p>
          <a:pPr algn="ctr"/>
          <a:r>
            <a:rPr lang="zh-CN" altLang="en-US" sz="3600" dirty="0" smtClean="0"/>
            <a:t>实现层</a:t>
          </a:r>
          <a:endParaRPr lang="en-US" sz="3600" dirty="0"/>
        </a:p>
      </dgm:t>
    </dgm:pt>
    <dgm:pt modelId="{4BF7E3E1-9EC3-2941-A82B-D5FE5CAD6525}" type="parTrans" cxnId="{B4692BF4-695F-8642-9475-1EB9AF341F08}">
      <dgm:prSet/>
      <dgm:spPr/>
      <dgm:t>
        <a:bodyPr/>
        <a:lstStyle/>
        <a:p>
          <a:endParaRPr lang="en-US"/>
        </a:p>
      </dgm:t>
    </dgm:pt>
    <dgm:pt modelId="{37EDFDF7-E4E2-124A-B229-BF9D8B679122}" type="sibTrans" cxnId="{B4692BF4-695F-8642-9475-1EB9AF341F08}">
      <dgm:prSet/>
      <dgm:spPr/>
      <dgm:t>
        <a:bodyPr/>
        <a:lstStyle/>
        <a:p>
          <a:endParaRPr lang="en-US"/>
        </a:p>
      </dgm:t>
    </dgm:pt>
    <dgm:pt modelId="{852191E1-922F-5F47-8F27-8EC9386A037B}" type="pres">
      <dgm:prSet presAssocID="{13ECD4BB-18FF-2B46-B47A-8F52D1F3C9A4}" presName="Name0" presStyleCnt="0">
        <dgm:presLayoutVars>
          <dgm:dir/>
          <dgm:animLvl val="lvl"/>
          <dgm:resizeHandles/>
        </dgm:presLayoutVars>
      </dgm:prSet>
      <dgm:spPr/>
      <dgm:t>
        <a:bodyPr/>
        <a:lstStyle/>
        <a:p>
          <a:endParaRPr lang="en-US"/>
        </a:p>
      </dgm:t>
    </dgm:pt>
    <dgm:pt modelId="{63684AA5-A468-6546-AFDB-FA73FE6A8904}" type="pres">
      <dgm:prSet presAssocID="{44789FBA-3818-AC4C-ABFA-E3C5DE1AC410}" presName="linNode" presStyleCnt="0"/>
      <dgm:spPr/>
    </dgm:pt>
    <dgm:pt modelId="{AE41336C-2C4D-E84F-85E8-7FD926D15E55}" type="pres">
      <dgm:prSet presAssocID="{44789FBA-3818-AC4C-ABFA-E3C5DE1AC410}" presName="parentShp" presStyleLbl="node1" presStyleIdx="0" presStyleCnt="2">
        <dgm:presLayoutVars>
          <dgm:bulletEnabled val="1"/>
        </dgm:presLayoutVars>
      </dgm:prSet>
      <dgm:spPr/>
      <dgm:t>
        <a:bodyPr/>
        <a:lstStyle/>
        <a:p>
          <a:endParaRPr lang="en-US"/>
        </a:p>
      </dgm:t>
    </dgm:pt>
    <dgm:pt modelId="{9665344E-B45A-3148-9705-00E9E8810EA0}" type="pres">
      <dgm:prSet presAssocID="{44789FBA-3818-AC4C-ABFA-E3C5DE1AC410}" presName="childShp" presStyleLbl="bgAccFollowNode1" presStyleIdx="0" presStyleCnt="2">
        <dgm:presLayoutVars>
          <dgm:bulletEnabled val="1"/>
        </dgm:presLayoutVars>
      </dgm:prSet>
      <dgm:spPr/>
      <dgm:t>
        <a:bodyPr/>
        <a:lstStyle/>
        <a:p>
          <a:endParaRPr lang="en-US"/>
        </a:p>
      </dgm:t>
    </dgm:pt>
    <dgm:pt modelId="{42710387-11AD-794A-B812-5941F5E20E40}" type="pres">
      <dgm:prSet presAssocID="{0C1AFCAB-1E3D-3B44-AEB0-860BD222B559}" presName="spacing" presStyleCnt="0"/>
      <dgm:spPr/>
    </dgm:pt>
    <dgm:pt modelId="{F562DB3B-D790-C044-87CF-76811AC784DA}" type="pres">
      <dgm:prSet presAssocID="{9E9BBF07-7773-0841-947C-55B66DF43E99}" presName="linNode" presStyleCnt="0"/>
      <dgm:spPr/>
    </dgm:pt>
    <dgm:pt modelId="{EB3FD292-8C64-954D-8FD2-90388F1DAC6D}" type="pres">
      <dgm:prSet presAssocID="{9E9BBF07-7773-0841-947C-55B66DF43E99}" presName="parentShp" presStyleLbl="node1" presStyleIdx="1" presStyleCnt="2">
        <dgm:presLayoutVars>
          <dgm:bulletEnabled val="1"/>
        </dgm:presLayoutVars>
      </dgm:prSet>
      <dgm:spPr/>
      <dgm:t>
        <a:bodyPr/>
        <a:lstStyle/>
        <a:p>
          <a:endParaRPr lang="en-US"/>
        </a:p>
      </dgm:t>
    </dgm:pt>
    <dgm:pt modelId="{DD1DB229-AAFA-2545-810A-CCD3B460C597}" type="pres">
      <dgm:prSet presAssocID="{9E9BBF07-7773-0841-947C-55B66DF43E99}" presName="childShp" presStyleLbl="bgAccFollowNode1" presStyleIdx="1" presStyleCnt="2">
        <dgm:presLayoutVars>
          <dgm:bulletEnabled val="1"/>
        </dgm:presLayoutVars>
      </dgm:prSet>
      <dgm:spPr/>
      <dgm:t>
        <a:bodyPr/>
        <a:lstStyle/>
        <a:p>
          <a:endParaRPr lang="en-US"/>
        </a:p>
      </dgm:t>
    </dgm:pt>
  </dgm:ptLst>
  <dgm:cxnLst>
    <dgm:cxn modelId="{8A740A6D-19F4-E34D-8594-C82E598A1EE0}" type="presOf" srcId="{DCDE609A-DF6B-6449-AA55-3C93D4BBC8B8}" destId="{9665344E-B45A-3148-9705-00E9E8810EA0}" srcOrd="0" destOrd="0" presId="urn:microsoft.com/office/officeart/2005/8/layout/vList6"/>
    <dgm:cxn modelId="{F5060E2B-3288-E246-A27B-93150B141B84}" type="presOf" srcId="{13ECD4BB-18FF-2B46-B47A-8F52D1F3C9A4}" destId="{852191E1-922F-5F47-8F27-8EC9386A037B}" srcOrd="0" destOrd="0" presId="urn:microsoft.com/office/officeart/2005/8/layout/vList6"/>
    <dgm:cxn modelId="{E5D14746-22AC-A444-851A-2A85309C7AF2}" srcId="{13ECD4BB-18FF-2B46-B47A-8F52D1F3C9A4}" destId="{9E9BBF07-7773-0841-947C-55B66DF43E99}" srcOrd="1" destOrd="0" parTransId="{FAD850E9-BDE3-6A4A-89DF-0BD868C71C34}" sibTransId="{F8D36289-08EB-234F-BD57-A2B64ACF1D42}"/>
    <dgm:cxn modelId="{B4692BF4-695F-8642-9475-1EB9AF341F08}" srcId="{9E9BBF07-7773-0841-947C-55B66DF43E99}" destId="{EFA98106-70C7-B54C-9DFE-7B0C8F2EA6E8}" srcOrd="0" destOrd="0" parTransId="{4BF7E3E1-9EC3-2941-A82B-D5FE5CAD6525}" sibTransId="{37EDFDF7-E4E2-124A-B229-BF9D8B679122}"/>
    <dgm:cxn modelId="{AF0D8840-2BC8-5942-83E4-91549208108A}" type="presOf" srcId="{EFA98106-70C7-B54C-9DFE-7B0C8F2EA6E8}" destId="{DD1DB229-AAFA-2545-810A-CCD3B460C597}" srcOrd="0" destOrd="0" presId="urn:microsoft.com/office/officeart/2005/8/layout/vList6"/>
    <dgm:cxn modelId="{A853594B-68ED-144B-9F23-44867345FDFA}" type="presOf" srcId="{44789FBA-3818-AC4C-ABFA-E3C5DE1AC410}" destId="{AE41336C-2C4D-E84F-85E8-7FD926D15E55}" srcOrd="0" destOrd="0" presId="urn:microsoft.com/office/officeart/2005/8/layout/vList6"/>
    <dgm:cxn modelId="{245BE502-0B83-7D43-BDAA-EE1355C0027D}" srcId="{44789FBA-3818-AC4C-ABFA-E3C5DE1AC410}" destId="{DCDE609A-DF6B-6449-AA55-3C93D4BBC8B8}" srcOrd="0" destOrd="0" parTransId="{3A68DAB0-90C3-9A41-A1BC-0F00D75586D2}" sibTransId="{7FD05490-CEAF-524A-8C52-EFFC598F987D}"/>
    <dgm:cxn modelId="{6C7F226E-1C4A-5041-8088-6FD1EEB69838}" type="presOf" srcId="{9E9BBF07-7773-0841-947C-55B66DF43E99}" destId="{EB3FD292-8C64-954D-8FD2-90388F1DAC6D}" srcOrd="0" destOrd="0" presId="urn:microsoft.com/office/officeart/2005/8/layout/vList6"/>
    <dgm:cxn modelId="{2440D4DA-1A59-7B46-93C5-E13A771F2694}" srcId="{13ECD4BB-18FF-2B46-B47A-8F52D1F3C9A4}" destId="{44789FBA-3818-AC4C-ABFA-E3C5DE1AC410}" srcOrd="0" destOrd="0" parTransId="{06CE436D-2EC8-5D4C-AB08-F5702B9A62B8}" sibTransId="{0C1AFCAB-1E3D-3B44-AEB0-860BD222B559}"/>
    <dgm:cxn modelId="{78831684-3463-364D-8B39-1FFF51F0A384}" type="presParOf" srcId="{852191E1-922F-5F47-8F27-8EC9386A037B}" destId="{63684AA5-A468-6546-AFDB-FA73FE6A8904}" srcOrd="0" destOrd="0" presId="urn:microsoft.com/office/officeart/2005/8/layout/vList6"/>
    <dgm:cxn modelId="{8E6C31E9-9637-404E-B990-C33164C15377}" type="presParOf" srcId="{63684AA5-A468-6546-AFDB-FA73FE6A8904}" destId="{AE41336C-2C4D-E84F-85E8-7FD926D15E55}" srcOrd="0" destOrd="0" presId="urn:microsoft.com/office/officeart/2005/8/layout/vList6"/>
    <dgm:cxn modelId="{5C734959-70C8-D140-AE9A-81DD6562F691}" type="presParOf" srcId="{63684AA5-A468-6546-AFDB-FA73FE6A8904}" destId="{9665344E-B45A-3148-9705-00E9E8810EA0}" srcOrd="1" destOrd="0" presId="urn:microsoft.com/office/officeart/2005/8/layout/vList6"/>
    <dgm:cxn modelId="{11A978CF-F8FA-6F4B-A199-C5D6B4B05DDD}" type="presParOf" srcId="{852191E1-922F-5F47-8F27-8EC9386A037B}" destId="{42710387-11AD-794A-B812-5941F5E20E40}" srcOrd="1" destOrd="0" presId="urn:microsoft.com/office/officeart/2005/8/layout/vList6"/>
    <dgm:cxn modelId="{C57BC98E-4364-4B4C-AFE2-1087F6E354AD}" type="presParOf" srcId="{852191E1-922F-5F47-8F27-8EC9386A037B}" destId="{F562DB3B-D790-C044-87CF-76811AC784DA}" srcOrd="2" destOrd="0" presId="urn:microsoft.com/office/officeart/2005/8/layout/vList6"/>
    <dgm:cxn modelId="{A6A0726E-1A5F-6F4F-88CF-12A99096DFA2}" type="presParOf" srcId="{F562DB3B-D790-C044-87CF-76811AC784DA}" destId="{EB3FD292-8C64-954D-8FD2-90388F1DAC6D}" srcOrd="0" destOrd="0" presId="urn:microsoft.com/office/officeart/2005/8/layout/vList6"/>
    <dgm:cxn modelId="{2B4B2EEA-F824-B54B-A94A-0BEC15A7D55A}" type="presParOf" srcId="{F562DB3B-D790-C044-87CF-76811AC784DA}" destId="{DD1DB229-AAFA-2545-810A-CCD3B460C597}"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5344E-B45A-3148-9705-00E9E8810EA0}">
      <dsp:nvSpPr>
        <dsp:cNvPr id="0" name=""/>
        <dsp:cNvSpPr/>
      </dsp:nvSpPr>
      <dsp:spPr>
        <a:xfrm>
          <a:off x="2649894" y="306"/>
          <a:ext cx="3974841" cy="1194418"/>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285750" lvl="1" indent="-285750" algn="ctr" defTabSz="1600200">
            <a:lnSpc>
              <a:spcPct val="90000"/>
            </a:lnSpc>
            <a:spcBef>
              <a:spcPct val="0"/>
            </a:spcBef>
            <a:spcAft>
              <a:spcPct val="15000"/>
            </a:spcAft>
            <a:buChar char="•"/>
          </a:pPr>
          <a:r>
            <a:rPr lang="zh-CN" altLang="en-US" sz="3600" kern="1200" dirty="0" smtClean="0"/>
            <a:t>方法学</a:t>
          </a:r>
          <a:endParaRPr lang="en-US" sz="3600" kern="1200" dirty="0"/>
        </a:p>
      </dsp:txBody>
      <dsp:txXfrm>
        <a:off x="2649894" y="149608"/>
        <a:ext cx="3526934" cy="895814"/>
      </dsp:txXfrm>
    </dsp:sp>
    <dsp:sp modelId="{AE41336C-2C4D-E84F-85E8-7FD926D15E55}">
      <dsp:nvSpPr>
        <dsp:cNvPr id="0" name=""/>
        <dsp:cNvSpPr/>
      </dsp:nvSpPr>
      <dsp:spPr>
        <a:xfrm>
          <a:off x="0" y="306"/>
          <a:ext cx="2649894" cy="119441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b="1" kern="1200" smtClean="0"/>
            <a:t>软件工程</a:t>
          </a:r>
          <a:endParaRPr lang="en-US" sz="2800" b="1" kern="1200" dirty="0"/>
        </a:p>
      </dsp:txBody>
      <dsp:txXfrm>
        <a:off x="58307" y="58613"/>
        <a:ext cx="2533280" cy="1077804"/>
      </dsp:txXfrm>
    </dsp:sp>
    <dsp:sp modelId="{DD1DB229-AAFA-2545-810A-CCD3B460C597}">
      <dsp:nvSpPr>
        <dsp:cNvPr id="0" name=""/>
        <dsp:cNvSpPr/>
      </dsp:nvSpPr>
      <dsp:spPr>
        <a:xfrm>
          <a:off x="2649894" y="1314166"/>
          <a:ext cx="3974841" cy="1194418"/>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285750" lvl="1" indent="-285750" algn="ctr" defTabSz="1600200">
            <a:lnSpc>
              <a:spcPct val="90000"/>
            </a:lnSpc>
            <a:spcBef>
              <a:spcPct val="0"/>
            </a:spcBef>
            <a:spcAft>
              <a:spcPct val="15000"/>
            </a:spcAft>
            <a:buChar char="•"/>
          </a:pPr>
          <a:r>
            <a:rPr lang="zh-CN" altLang="en-US" sz="3600" kern="1200" dirty="0" smtClean="0"/>
            <a:t>实现层</a:t>
          </a:r>
          <a:endParaRPr lang="en-US" sz="3600" kern="1200" dirty="0"/>
        </a:p>
      </dsp:txBody>
      <dsp:txXfrm>
        <a:off x="2649894" y="1463468"/>
        <a:ext cx="3526934" cy="895814"/>
      </dsp:txXfrm>
    </dsp:sp>
    <dsp:sp modelId="{EB3FD292-8C64-954D-8FD2-90388F1DAC6D}">
      <dsp:nvSpPr>
        <dsp:cNvPr id="0" name=""/>
        <dsp:cNvSpPr/>
      </dsp:nvSpPr>
      <dsp:spPr>
        <a:xfrm>
          <a:off x="0" y="1314166"/>
          <a:ext cx="2649894" cy="119441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kern="1200" dirty="0" smtClean="0"/>
            <a:t>程序设计语言</a:t>
          </a:r>
          <a:endParaRPr lang="en-US" sz="2800" kern="1200" dirty="0"/>
        </a:p>
      </dsp:txBody>
      <dsp:txXfrm>
        <a:off x="58307" y="1372473"/>
        <a:ext cx="2533280" cy="1077804"/>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0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宋体" charset="-122"/>
              </a:defRPr>
            </a:lvl1pPr>
          </a:lstStyle>
          <a:p>
            <a:pPr>
              <a:defRPr/>
            </a:pPr>
            <a:endParaRPr lang="en-US" altLang="zh-CN"/>
          </a:p>
        </p:txBody>
      </p:sp>
      <p:sp>
        <p:nvSpPr>
          <p:cNvPr id="280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charset="-122"/>
              </a:defRPr>
            </a:lvl1pPr>
          </a:lstStyle>
          <a:p>
            <a:pPr>
              <a:defRPr/>
            </a:pPr>
            <a:endParaRPr lang="en-US" altLang="zh-CN"/>
          </a:p>
        </p:txBody>
      </p:sp>
      <p:sp>
        <p:nvSpPr>
          <p:cNvPr id="481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80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宋体" charset="-122"/>
              </a:defRPr>
            </a:lvl1pPr>
          </a:lstStyle>
          <a:p>
            <a:pPr>
              <a:defRPr/>
            </a:pPr>
            <a:endParaRPr lang="en-US" altLang="zh-CN"/>
          </a:p>
        </p:txBody>
      </p:sp>
      <p:sp>
        <p:nvSpPr>
          <p:cNvPr id="280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5DC1DDB-27B0-4395-8949-9450598708D1}" type="slidenum">
              <a:rPr lang="en-US" altLang="zh-CN"/>
              <a:pPr/>
              <a:t>‹#›</a:t>
            </a:fld>
            <a:endParaRPr lang="en-US" altLang="zh-CN"/>
          </a:p>
        </p:txBody>
      </p:sp>
    </p:spTree>
    <p:extLst>
      <p:ext uri="{BB962C8B-B14F-4D97-AF65-F5344CB8AC3E}">
        <p14:creationId xmlns:p14="http://schemas.microsoft.com/office/powerpoint/2010/main" val="31195516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761DD662-0861-439B-AF96-EF14A02630A8}" type="slidenum">
              <a:rPr lang="en-US" altLang="zh-CN" sz="1200"/>
              <a:pPr eaLnBrk="1" hangingPunct="1"/>
              <a:t>4</a:t>
            </a:fld>
            <a:endParaRPr lang="en-US" altLang="zh-CN" sz="1200"/>
          </a:p>
        </p:txBody>
      </p:sp>
      <p:sp>
        <p:nvSpPr>
          <p:cNvPr id="51203" name="Rectangle 2"/>
          <p:cNvSpPr>
            <a:spLocks noGrp="1" noRot="1" noChangeAspect="1" noChangeArrowheads="1" noTextEdit="1"/>
          </p:cNvSpPr>
          <p:nvPr>
            <p:ph type="sldImg"/>
          </p:nvPr>
        </p:nvSpPr>
        <p:spPr>
          <a:xfrm>
            <a:off x="1143000" y="684213"/>
            <a:ext cx="4572000" cy="3429000"/>
          </a:xfrm>
          <a:ln/>
        </p:spPr>
      </p:sp>
      <p:sp>
        <p:nvSpPr>
          <p:cNvPr id="51204" name="Rectangle 3"/>
          <p:cNvSpPr>
            <a:spLocks noGrp="1" noChangeArrowheads="1"/>
          </p:cNvSpPr>
          <p:nvPr>
            <p:ph type="body" idx="1"/>
          </p:nvPr>
        </p:nvSpPr>
        <p:spPr>
          <a:xfrm>
            <a:off x="685800" y="4343400"/>
            <a:ext cx="54864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panose="02010600030101010101" pitchFamily="2" charset="-122"/>
              </a:rPr>
              <a:t>（软件可靠性的一个例子）</a:t>
            </a:r>
          </a:p>
          <a:p>
            <a:endParaRPr lang="zh-CN" altLang="en-US" smtClean="0">
              <a:ea typeface="宋体" panose="02010600030101010101" pitchFamily="2" charset="-122"/>
            </a:endParaRPr>
          </a:p>
          <a:p>
            <a:r>
              <a:rPr lang="en-US" altLang="zh-CN" smtClean="0">
                <a:ea typeface="宋体" panose="02010600030101010101" pitchFamily="2" charset="-122"/>
              </a:rPr>
              <a:t>2003</a:t>
            </a:r>
            <a:r>
              <a:rPr lang="zh-CN" altLang="en-US" smtClean="0">
                <a:ea typeface="宋体" panose="02010600030101010101" pitchFamily="2" charset="-122"/>
              </a:rPr>
              <a:t>年</a:t>
            </a:r>
            <a:r>
              <a:rPr lang="en-US" altLang="zh-CN" smtClean="0">
                <a:ea typeface="宋体" panose="02010600030101010101" pitchFamily="2" charset="-122"/>
              </a:rPr>
              <a:t>8</a:t>
            </a:r>
            <a:r>
              <a:rPr lang="zh-CN" altLang="en-US" smtClean="0">
                <a:ea typeface="宋体" panose="02010600030101010101" pitchFamily="2" charset="-122"/>
              </a:rPr>
              <a:t>月</a:t>
            </a:r>
            <a:r>
              <a:rPr lang="en-US" altLang="zh-CN" smtClean="0">
                <a:ea typeface="宋体" panose="02010600030101010101" pitchFamily="2" charset="-122"/>
              </a:rPr>
              <a:t>14</a:t>
            </a:r>
            <a:r>
              <a:rPr lang="zh-CN" altLang="en-US" smtClean="0">
                <a:ea typeface="宋体" panose="02010600030101010101" pitchFamily="2" charset="-122"/>
              </a:rPr>
              <a:t>日，北美东北部大面积停电，从卫星图像中可以看到，东北部一片黑暗。</a:t>
            </a:r>
          </a:p>
        </p:txBody>
      </p:sp>
    </p:spTree>
    <p:extLst>
      <p:ext uri="{BB962C8B-B14F-4D97-AF65-F5344CB8AC3E}">
        <p14:creationId xmlns:p14="http://schemas.microsoft.com/office/powerpoint/2010/main" val="1766998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92A2766A-839F-466A-B709-D4C04FB645D9}" type="slidenum">
              <a:rPr lang="en-US" altLang="zh-CN" sz="1200"/>
              <a:pPr eaLnBrk="1" hangingPunct="1"/>
              <a:t>5</a:t>
            </a:fld>
            <a:endParaRPr lang="en-US" altLang="zh-CN" sz="1200"/>
          </a:p>
        </p:txBody>
      </p:sp>
      <p:sp>
        <p:nvSpPr>
          <p:cNvPr id="52227" name="Rectangle 2"/>
          <p:cNvSpPr>
            <a:spLocks noGrp="1" noRot="1" noChangeAspect="1" noChangeArrowheads="1" noTextEdit="1"/>
          </p:cNvSpPr>
          <p:nvPr>
            <p:ph type="sldImg"/>
          </p:nvPr>
        </p:nvSpPr>
        <p:spPr>
          <a:xfrm>
            <a:off x="1143000" y="684213"/>
            <a:ext cx="4572000" cy="3429000"/>
          </a:xfrm>
          <a:ln/>
        </p:spPr>
      </p:sp>
      <p:sp>
        <p:nvSpPr>
          <p:cNvPr id="52228" name="Rectangle 3"/>
          <p:cNvSpPr>
            <a:spLocks noGrp="1" noChangeArrowheads="1"/>
          </p:cNvSpPr>
          <p:nvPr>
            <p:ph type="body" idx="1"/>
          </p:nvPr>
        </p:nvSpPr>
        <p:spPr>
          <a:xfrm>
            <a:off x="685800" y="4343400"/>
            <a:ext cx="54864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panose="02010600030101010101" pitchFamily="2" charset="-122"/>
              </a:rPr>
              <a:t>（软件时效性的一个例子）</a:t>
            </a:r>
          </a:p>
          <a:p>
            <a:endParaRPr lang="zh-CN" altLang="en-US" smtClean="0">
              <a:ea typeface="宋体" panose="02010600030101010101" pitchFamily="2" charset="-122"/>
            </a:endParaRPr>
          </a:p>
          <a:p>
            <a:r>
              <a:rPr lang="en-US" altLang="zh-CN" smtClean="0">
                <a:ea typeface="宋体" panose="02010600030101010101" pitchFamily="2" charset="-122"/>
              </a:rPr>
              <a:t>2004</a:t>
            </a:r>
            <a:r>
              <a:rPr lang="zh-CN" altLang="en-US" smtClean="0">
                <a:ea typeface="宋体" panose="02010600030101010101" pitchFamily="2" charset="-122"/>
              </a:rPr>
              <a:t>年</a:t>
            </a:r>
            <a:r>
              <a:rPr lang="en-US" altLang="zh-CN" smtClean="0">
                <a:ea typeface="宋体" panose="02010600030101010101" pitchFamily="2" charset="-122"/>
              </a:rPr>
              <a:t>9</a:t>
            </a:r>
            <a:r>
              <a:rPr lang="zh-CN" altLang="en-US" smtClean="0">
                <a:ea typeface="宋体" panose="02010600030101010101" pitchFamily="2" charset="-122"/>
              </a:rPr>
              <a:t>月</a:t>
            </a:r>
            <a:r>
              <a:rPr lang="en-US" altLang="zh-CN" smtClean="0">
                <a:ea typeface="宋体" panose="02010600030101010101" pitchFamily="2" charset="-122"/>
              </a:rPr>
              <a:t>14</a:t>
            </a:r>
            <a:r>
              <a:rPr lang="zh-CN" altLang="en-US" smtClean="0">
                <a:ea typeface="宋体" panose="02010600030101010101" pitchFamily="2" charset="-122"/>
              </a:rPr>
              <a:t>日下午</a:t>
            </a:r>
            <a:r>
              <a:rPr lang="en-US" altLang="zh-CN" smtClean="0">
                <a:ea typeface="宋体" panose="02010600030101010101" pitchFamily="2" charset="-122"/>
              </a:rPr>
              <a:t>5</a:t>
            </a:r>
            <a:r>
              <a:rPr lang="zh-CN" altLang="en-US" smtClean="0">
                <a:ea typeface="宋体" panose="02010600030101010101" pitchFamily="2" charset="-122"/>
              </a:rPr>
              <a:t>点，洛杉矶机场</a:t>
            </a:r>
            <a:r>
              <a:rPr lang="en-US" altLang="zh-CN" smtClean="0">
                <a:ea typeface="宋体" panose="02010600030101010101" pitchFamily="2" charset="-122"/>
              </a:rPr>
              <a:t>400</a:t>
            </a:r>
            <a:r>
              <a:rPr lang="zh-CN" altLang="en-US" smtClean="0">
                <a:ea typeface="宋体" panose="02010600030101010101" pitchFamily="2" charset="-122"/>
              </a:rPr>
              <a:t>多架飞机，同时与机场失去联系，持续约一分钟，在后备系统重启后，恢复正常。</a:t>
            </a:r>
          </a:p>
          <a:p>
            <a:r>
              <a:rPr lang="zh-CN" altLang="en-US" smtClean="0">
                <a:ea typeface="宋体" panose="02010600030101010101" pitchFamily="2" charset="-122"/>
              </a:rPr>
              <a:t>原因是机场的空中管理软件的时钟计数的设计存在缺陷。事后分析，该系统每</a:t>
            </a:r>
            <a:r>
              <a:rPr lang="en-US" altLang="zh-CN" smtClean="0">
                <a:ea typeface="宋体" panose="02010600030101010101" pitchFamily="2" charset="-122"/>
              </a:rPr>
              <a:t>40</a:t>
            </a:r>
            <a:r>
              <a:rPr lang="zh-CN" altLang="en-US" smtClean="0">
                <a:ea typeface="宋体" panose="02010600030101010101" pitchFamily="2" charset="-122"/>
              </a:rPr>
              <a:t>天会失效一次，因此每</a:t>
            </a:r>
            <a:r>
              <a:rPr lang="en-US" altLang="zh-CN" smtClean="0">
                <a:ea typeface="宋体" panose="02010600030101010101" pitchFamily="2" charset="-122"/>
              </a:rPr>
              <a:t>30</a:t>
            </a:r>
            <a:r>
              <a:rPr lang="zh-CN" altLang="en-US" smtClean="0">
                <a:ea typeface="宋体" panose="02010600030101010101" pitchFamily="2" charset="-122"/>
              </a:rPr>
              <a:t>天必须重新启动一次系统。</a:t>
            </a:r>
          </a:p>
          <a:p>
            <a:endParaRPr lang="en-US" altLang="zh-CN" smtClean="0">
              <a:ea typeface="宋体" panose="02010600030101010101" pitchFamily="2" charset="-122"/>
            </a:endParaRPr>
          </a:p>
        </p:txBody>
      </p:sp>
    </p:spTree>
    <p:extLst>
      <p:ext uri="{BB962C8B-B14F-4D97-AF65-F5344CB8AC3E}">
        <p14:creationId xmlns:p14="http://schemas.microsoft.com/office/powerpoint/2010/main" val="930837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93D0247A-7E28-4DBE-96C0-7F1B2988BC25}" type="slidenum">
              <a:rPr lang="en-US" altLang="zh-CN" sz="1200"/>
              <a:pPr eaLnBrk="1" hangingPunct="1"/>
              <a:t>6</a:t>
            </a:fld>
            <a:endParaRPr lang="en-US" altLang="zh-CN" sz="1200"/>
          </a:p>
        </p:txBody>
      </p:sp>
      <p:sp>
        <p:nvSpPr>
          <p:cNvPr id="53251" name="Rectangle 2"/>
          <p:cNvSpPr>
            <a:spLocks noGrp="1" noRot="1" noChangeAspect="1" noChangeArrowheads="1" noTextEdit="1"/>
          </p:cNvSpPr>
          <p:nvPr>
            <p:ph type="sldImg"/>
          </p:nvPr>
        </p:nvSpPr>
        <p:spPr>
          <a:xfrm>
            <a:off x="1143000" y="684213"/>
            <a:ext cx="4572000" cy="3429000"/>
          </a:xfrm>
          <a:ln/>
        </p:spPr>
      </p:sp>
      <p:sp>
        <p:nvSpPr>
          <p:cNvPr id="53252" name="Rectangle 3"/>
          <p:cNvSpPr>
            <a:spLocks noGrp="1" noChangeArrowheads="1"/>
          </p:cNvSpPr>
          <p:nvPr>
            <p:ph type="body" idx="1"/>
          </p:nvPr>
        </p:nvSpPr>
        <p:spPr>
          <a:xfrm>
            <a:off x="685800" y="4343400"/>
            <a:ext cx="54864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panose="02010600030101010101" pitchFamily="2" charset="-122"/>
              </a:rPr>
              <a:t>停摆：停止交易。</a:t>
            </a:r>
          </a:p>
          <a:p>
            <a:endParaRPr lang="zh-CN" altLang="en-US" smtClean="0">
              <a:ea typeface="宋体" panose="02010600030101010101" pitchFamily="2" charset="-122"/>
            </a:endParaRPr>
          </a:p>
          <a:p>
            <a:r>
              <a:rPr lang="zh-CN" altLang="en-US" smtClean="0">
                <a:ea typeface="宋体" panose="02010600030101010101" pitchFamily="2" charset="-122"/>
              </a:rPr>
              <a:t>原因：交易系统软件更新升级时，出现问题，由此反映出大型软件的可维护性问题。</a:t>
            </a:r>
          </a:p>
          <a:p>
            <a:endParaRPr lang="zh-CN" altLang="en-US" smtClean="0">
              <a:ea typeface="宋体" panose="02010600030101010101" pitchFamily="2" charset="-122"/>
            </a:endParaRPr>
          </a:p>
          <a:p>
            <a:endParaRPr lang="zh-CN" altLang="en-US" smtClean="0">
              <a:ea typeface="宋体" panose="02010600030101010101" pitchFamily="2" charset="-122"/>
            </a:endParaRPr>
          </a:p>
          <a:p>
            <a:endParaRPr lang="en-US" altLang="zh-CN" smtClean="0">
              <a:ea typeface="宋体" panose="02010600030101010101" pitchFamily="2" charset="-122"/>
            </a:endParaRPr>
          </a:p>
        </p:txBody>
      </p:sp>
    </p:spTree>
    <p:extLst>
      <p:ext uri="{BB962C8B-B14F-4D97-AF65-F5344CB8AC3E}">
        <p14:creationId xmlns:p14="http://schemas.microsoft.com/office/powerpoint/2010/main" val="61874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7A254E17-FC05-4A01-8CB4-6438FF5883A3}" type="slidenum">
              <a:rPr lang="en-US" altLang="zh-CN" sz="1200"/>
              <a:pPr eaLnBrk="1" hangingPunct="1"/>
              <a:t>7</a:t>
            </a:fld>
            <a:endParaRPr lang="en-US" altLang="zh-CN" sz="1200"/>
          </a:p>
        </p:txBody>
      </p:sp>
      <p:sp>
        <p:nvSpPr>
          <p:cNvPr id="55299" name="Rectangle 2"/>
          <p:cNvSpPr>
            <a:spLocks noGrp="1" noRot="1" noChangeAspect="1" noChangeArrowheads="1" noTextEdit="1"/>
          </p:cNvSpPr>
          <p:nvPr>
            <p:ph type="sldImg"/>
          </p:nvPr>
        </p:nvSpPr>
        <p:spPr>
          <a:xfrm>
            <a:off x="1143000" y="684213"/>
            <a:ext cx="4572000" cy="3429000"/>
          </a:xfrm>
          <a:ln/>
        </p:spPr>
      </p:sp>
      <p:sp>
        <p:nvSpPr>
          <p:cNvPr id="55300" name="Rectangle 3"/>
          <p:cNvSpPr>
            <a:spLocks noGrp="1" noChangeArrowheads="1"/>
          </p:cNvSpPr>
          <p:nvPr>
            <p:ph type="body" idx="1"/>
          </p:nvPr>
        </p:nvSpPr>
        <p:spPr>
          <a:xfrm>
            <a:off x="685800" y="4343400"/>
            <a:ext cx="54864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ea typeface="宋体" panose="02010600030101010101" pitchFamily="2" charset="-122"/>
              </a:rPr>
              <a:t>Spyware</a:t>
            </a:r>
            <a:r>
              <a:rPr lang="zh-CN" altLang="en-US" smtClean="0">
                <a:ea typeface="宋体" panose="02010600030101010101" pitchFamily="2" charset="-122"/>
              </a:rPr>
              <a:t>：间谍软件，盗取信用卡密码等私人信息。</a:t>
            </a:r>
          </a:p>
          <a:p>
            <a:endParaRPr lang="zh-CN" altLang="en-US" smtClean="0">
              <a:ea typeface="宋体" panose="02010600030101010101" pitchFamily="2" charset="-122"/>
            </a:endParaRPr>
          </a:p>
          <a:p>
            <a:r>
              <a:rPr lang="zh-CN" altLang="en-US" smtClean="0">
                <a:ea typeface="宋体" panose="02010600030101010101" pitchFamily="2" charset="-122"/>
              </a:rPr>
              <a:t>保守估计， </a:t>
            </a:r>
            <a:r>
              <a:rPr lang="en-US" altLang="zh-CN" smtClean="0">
                <a:ea typeface="宋体" panose="02010600030101010101" pitchFamily="2" charset="-122"/>
              </a:rPr>
              <a:t>50%</a:t>
            </a:r>
            <a:r>
              <a:rPr lang="zh-CN" altLang="en-US" smtClean="0">
                <a:ea typeface="宋体" panose="02010600030101010101" pitchFamily="2" charset="-122"/>
              </a:rPr>
              <a:t>以上的系统安全漏洞是由软件缺陷引起的。</a:t>
            </a:r>
          </a:p>
        </p:txBody>
      </p:sp>
    </p:spTree>
    <p:extLst>
      <p:ext uri="{BB962C8B-B14F-4D97-AF65-F5344CB8AC3E}">
        <p14:creationId xmlns:p14="http://schemas.microsoft.com/office/powerpoint/2010/main" val="1417957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DC1DDB-27B0-4395-8949-9450598708D1}" type="slidenum">
              <a:rPr lang="en-US" altLang="zh-CN" smtClean="0"/>
              <a:pPr/>
              <a:t>11</a:t>
            </a:fld>
            <a:endParaRPr lang="en-US" altLang="zh-CN"/>
          </a:p>
        </p:txBody>
      </p:sp>
    </p:spTree>
    <p:extLst>
      <p:ext uri="{BB962C8B-B14F-4D97-AF65-F5344CB8AC3E}">
        <p14:creationId xmlns:p14="http://schemas.microsoft.com/office/powerpoint/2010/main" val="2256609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t>McCarthy </a:t>
            </a:r>
            <a:r>
              <a:rPr lang="zh-CN" altLang="en-US" sz="1200" dirty="0" smtClean="0"/>
              <a:t>麦卡锡</a:t>
            </a:r>
            <a:endParaRPr lang="en-US" altLang="zh-CN" sz="1200" smtClean="0"/>
          </a:p>
          <a:p>
            <a:endParaRPr lang="zh-CN" altLang="en-US" dirty="0"/>
          </a:p>
        </p:txBody>
      </p:sp>
      <p:sp>
        <p:nvSpPr>
          <p:cNvPr id="4" name="灯片编号占位符 3"/>
          <p:cNvSpPr>
            <a:spLocks noGrp="1"/>
          </p:cNvSpPr>
          <p:nvPr>
            <p:ph type="sldNum" sz="quarter" idx="10"/>
          </p:nvPr>
        </p:nvSpPr>
        <p:spPr/>
        <p:txBody>
          <a:bodyPr/>
          <a:lstStyle/>
          <a:p>
            <a:fld id="{25DC1DDB-27B0-4395-8949-9450598708D1}" type="slidenum">
              <a:rPr lang="en-US" altLang="zh-CN" smtClean="0"/>
              <a:pPr/>
              <a:t>36</a:t>
            </a:fld>
            <a:endParaRPr lang="en-US" altLang="zh-CN"/>
          </a:p>
        </p:txBody>
      </p:sp>
    </p:spTree>
    <p:extLst>
      <p:ext uri="{BB962C8B-B14F-4D97-AF65-F5344CB8AC3E}">
        <p14:creationId xmlns:p14="http://schemas.microsoft.com/office/powerpoint/2010/main" val="579282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829674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Oval 6"/>
          <p:cNvSpPr>
            <a:spLocks noChangeArrowheads="1"/>
          </p:cNvSpPr>
          <p:nvPr/>
        </p:nvSpPr>
        <p:spPr bwMode="auto">
          <a:xfrm>
            <a:off x="228600" y="1635125"/>
            <a:ext cx="2514600" cy="2514600"/>
          </a:xfrm>
          <a:prstGeom prst="ellipse">
            <a:avLst/>
          </a:prstGeom>
          <a:noFill/>
          <a:ln w="127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latin typeface="Arial" panose="020B0604020202020204" pitchFamily="34" charset="0"/>
            </a:endParaRPr>
          </a:p>
        </p:txBody>
      </p:sp>
      <p:sp>
        <p:nvSpPr>
          <p:cNvPr id="5" name="Rectangle 7"/>
          <p:cNvSpPr>
            <a:spLocks noChangeArrowheads="1"/>
          </p:cNvSpPr>
          <p:nvPr/>
        </p:nvSpPr>
        <p:spPr bwMode="hidden">
          <a:xfrm>
            <a:off x="0" y="2397125"/>
            <a:ext cx="4724400" cy="11430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p>
        </p:txBody>
      </p:sp>
      <p:sp>
        <p:nvSpPr>
          <p:cNvPr id="6" name="Rectangle 8"/>
          <p:cNvSpPr>
            <a:spLocks noChangeArrowheads="1"/>
          </p:cNvSpPr>
          <p:nvPr/>
        </p:nvSpPr>
        <p:spPr bwMode="hidden">
          <a:xfrm>
            <a:off x="3962400" y="2397125"/>
            <a:ext cx="4724400" cy="1143000"/>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p>
        </p:txBody>
      </p:sp>
      <p:pic>
        <p:nvPicPr>
          <p:cNvPr id="7" name="Picture 10" descr="t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2088" y="188913"/>
            <a:ext cx="1990725"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NJU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413" y="260350"/>
            <a:ext cx="2303462"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8" y="6092825"/>
            <a:ext cx="9117012"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68413"/>
            <a:ext cx="91170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442" name="Rectangle 2"/>
          <p:cNvSpPr>
            <a:spLocks noGrp="1" noChangeArrowheads="1"/>
          </p:cNvSpPr>
          <p:nvPr>
            <p:ph type="subTitle" idx="1"/>
          </p:nvPr>
        </p:nvSpPr>
        <p:spPr>
          <a:xfrm>
            <a:off x="3059113" y="4149725"/>
            <a:ext cx="5184775" cy="1336675"/>
          </a:xfrm>
        </p:spPr>
        <p:txBody>
          <a:bodyPr/>
          <a:lstStyle>
            <a:lvl1pPr marL="0" indent="0">
              <a:buFont typeface="Wingdings" pitchFamily="2" charset="2"/>
              <a:buNone/>
              <a:defRPr/>
            </a:lvl1pPr>
          </a:lstStyle>
          <a:p>
            <a:r>
              <a:rPr lang="zh-CN" altLang="en-US" smtClean="0"/>
              <a:t>单击此处编辑母版副标题样式</a:t>
            </a:r>
            <a:endParaRPr lang="zh-CN" altLang="en-US"/>
          </a:p>
        </p:txBody>
      </p:sp>
      <p:sp>
        <p:nvSpPr>
          <p:cNvPr id="189449" name="Rectangle 9"/>
          <p:cNvSpPr>
            <a:spLocks noGrp="1" noChangeArrowheads="1"/>
          </p:cNvSpPr>
          <p:nvPr>
            <p:ph type="ctrTitle"/>
          </p:nvPr>
        </p:nvSpPr>
        <p:spPr>
          <a:xfrm>
            <a:off x="838200" y="2163763"/>
            <a:ext cx="7405688" cy="1600200"/>
          </a:xfrm>
        </p:spPr>
        <p:txBody>
          <a:bodyPr anchor="ctr"/>
          <a:lstStyle>
            <a:lvl1pPr>
              <a:defRPr/>
            </a:lvl1pPr>
          </a:lstStyle>
          <a:p>
            <a:r>
              <a:rPr lang="zh-CN" altLang="en-US" smtClean="0"/>
              <a:t>单击此处编辑母版标题样式</a:t>
            </a:r>
            <a:endParaRPr lang="zh-CN" altLang="en-US"/>
          </a:p>
        </p:txBody>
      </p:sp>
      <p:sp>
        <p:nvSpPr>
          <p:cNvPr id="11" name="Rectangle 3"/>
          <p:cNvSpPr>
            <a:spLocks noGrp="1" noChangeArrowheads="1"/>
          </p:cNvSpPr>
          <p:nvPr>
            <p:ph type="dt" sz="half" idx="10"/>
          </p:nvPr>
        </p:nvSpPr>
        <p:spPr>
          <a:xfrm>
            <a:off x="685800" y="6284913"/>
            <a:ext cx="1293813" cy="457200"/>
          </a:xfrm>
        </p:spPr>
        <p:txBody>
          <a:bodyPr/>
          <a:lstStyle>
            <a:lvl1pPr>
              <a:defRPr/>
            </a:lvl1pPr>
          </a:lstStyle>
          <a:p>
            <a:pPr>
              <a:defRPr/>
            </a:pPr>
            <a:endParaRPr lang="en-US" altLang="zh-CN"/>
          </a:p>
        </p:txBody>
      </p:sp>
      <p:sp>
        <p:nvSpPr>
          <p:cNvPr id="12" name="Rectangle 4"/>
          <p:cNvSpPr>
            <a:spLocks noGrp="1" noChangeArrowheads="1"/>
          </p:cNvSpPr>
          <p:nvPr>
            <p:ph type="ftr" sz="quarter" idx="11"/>
          </p:nvPr>
        </p:nvSpPr>
        <p:spPr>
          <a:xfrm>
            <a:off x="2195513" y="6202363"/>
            <a:ext cx="5113337" cy="539750"/>
          </a:xfrm>
        </p:spPr>
        <p:txBody>
          <a:bodyPr/>
          <a:lstStyle>
            <a:lvl1pPr>
              <a:defRPr/>
            </a:lvl1pPr>
          </a:lstStyle>
          <a:p>
            <a:pPr>
              <a:defRPr/>
            </a:pPr>
            <a:r>
              <a:rPr lang="en-US" altLang="zh-CN" smtClean="0"/>
              <a:t>SEG - Software Engineering Group</a:t>
            </a:r>
            <a:endParaRPr lang="en-US" altLang="zh-CN"/>
          </a:p>
        </p:txBody>
      </p:sp>
      <p:sp>
        <p:nvSpPr>
          <p:cNvPr id="13" name="Rectangle 5"/>
          <p:cNvSpPr>
            <a:spLocks noGrp="1" noChangeArrowheads="1"/>
          </p:cNvSpPr>
          <p:nvPr>
            <p:ph type="sldNum" sz="quarter" idx="12"/>
          </p:nvPr>
        </p:nvSpPr>
        <p:spPr/>
        <p:txBody>
          <a:bodyPr/>
          <a:lstStyle>
            <a:lvl1pPr>
              <a:defRPr/>
            </a:lvl1pPr>
          </a:lstStyle>
          <a:p>
            <a:fld id="{B747B739-2FA8-4339-9B32-AA240B542562}" type="slidenum">
              <a:rPr lang="en-US" altLang="zh-CN"/>
              <a:pPr/>
              <a:t>‹#›</a:t>
            </a:fld>
            <a:endParaRPr lang="en-US" altLang="zh-CN"/>
          </a:p>
        </p:txBody>
      </p:sp>
    </p:spTree>
    <p:extLst>
      <p:ext uri="{BB962C8B-B14F-4D97-AF65-F5344CB8AC3E}">
        <p14:creationId xmlns:p14="http://schemas.microsoft.com/office/powerpoint/2010/main" val="3929381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r>
              <a:rPr lang="en-US" altLang="zh-CN" smtClean="0"/>
              <a:t>SEG - Software Engineering Group</a:t>
            </a:r>
            <a:endParaRPr lang="en-US" altLang="zh-CN"/>
          </a:p>
        </p:txBody>
      </p:sp>
      <p:sp>
        <p:nvSpPr>
          <p:cNvPr id="6" name="Rectangle 9"/>
          <p:cNvSpPr>
            <a:spLocks noGrp="1" noChangeArrowheads="1"/>
          </p:cNvSpPr>
          <p:nvPr>
            <p:ph type="sldNum" sz="quarter" idx="12"/>
          </p:nvPr>
        </p:nvSpPr>
        <p:spPr>
          <a:ln/>
        </p:spPr>
        <p:txBody>
          <a:bodyPr/>
          <a:lstStyle>
            <a:lvl1pPr>
              <a:defRPr/>
            </a:lvl1pPr>
          </a:lstStyle>
          <a:p>
            <a:fld id="{DEBBD651-55F9-4EAF-9B6C-88D8E657F7D5}" type="slidenum">
              <a:rPr lang="en-US" altLang="zh-CN"/>
              <a:pPr/>
              <a:t>‹#›</a:t>
            </a:fld>
            <a:endParaRPr lang="en-US" altLang="zh-CN"/>
          </a:p>
        </p:txBody>
      </p:sp>
    </p:spTree>
    <p:extLst>
      <p:ext uri="{BB962C8B-B14F-4D97-AF65-F5344CB8AC3E}">
        <p14:creationId xmlns:p14="http://schemas.microsoft.com/office/powerpoint/2010/main" val="4032686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5425" y="404813"/>
            <a:ext cx="2035175" cy="5472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3" y="404813"/>
            <a:ext cx="5954712" cy="5472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r>
              <a:rPr lang="en-US" altLang="zh-CN" smtClean="0"/>
              <a:t>SEG - Software Engineering Group</a:t>
            </a:r>
            <a:endParaRPr lang="en-US" altLang="zh-CN"/>
          </a:p>
        </p:txBody>
      </p:sp>
      <p:sp>
        <p:nvSpPr>
          <p:cNvPr id="6" name="Rectangle 9"/>
          <p:cNvSpPr>
            <a:spLocks noGrp="1" noChangeArrowheads="1"/>
          </p:cNvSpPr>
          <p:nvPr>
            <p:ph type="sldNum" sz="quarter" idx="12"/>
          </p:nvPr>
        </p:nvSpPr>
        <p:spPr>
          <a:ln/>
        </p:spPr>
        <p:txBody>
          <a:bodyPr/>
          <a:lstStyle>
            <a:lvl1pPr>
              <a:defRPr/>
            </a:lvl1pPr>
          </a:lstStyle>
          <a:p>
            <a:fld id="{9B499023-84BB-48B8-9F3B-121516CD48C5}" type="slidenum">
              <a:rPr lang="en-US" altLang="zh-CN"/>
              <a:pPr/>
              <a:t>‹#›</a:t>
            </a:fld>
            <a:endParaRPr lang="en-US" altLang="zh-CN"/>
          </a:p>
        </p:txBody>
      </p:sp>
    </p:spTree>
    <p:extLst>
      <p:ext uri="{BB962C8B-B14F-4D97-AF65-F5344CB8AC3E}">
        <p14:creationId xmlns:p14="http://schemas.microsoft.com/office/powerpoint/2010/main" val="3860956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r>
              <a:rPr lang="en-US" altLang="zh-CN" smtClean="0"/>
              <a:t>SEG - Software Engineering Group</a:t>
            </a:r>
            <a:endParaRPr lang="en-US" altLang="zh-CN"/>
          </a:p>
        </p:txBody>
      </p:sp>
      <p:sp>
        <p:nvSpPr>
          <p:cNvPr id="6" name="Rectangle 9"/>
          <p:cNvSpPr>
            <a:spLocks noGrp="1" noChangeArrowheads="1"/>
          </p:cNvSpPr>
          <p:nvPr>
            <p:ph type="sldNum" sz="quarter" idx="12"/>
          </p:nvPr>
        </p:nvSpPr>
        <p:spPr>
          <a:ln/>
        </p:spPr>
        <p:txBody>
          <a:bodyPr/>
          <a:lstStyle>
            <a:lvl1pPr>
              <a:defRPr/>
            </a:lvl1pPr>
          </a:lstStyle>
          <a:p>
            <a:fld id="{01BC1ADD-3F8F-4B26-BB0D-3825DD5F96B8}" type="slidenum">
              <a:rPr lang="en-US" altLang="zh-CN"/>
              <a:pPr/>
              <a:t>‹#›</a:t>
            </a:fld>
            <a:endParaRPr lang="en-US" altLang="zh-CN"/>
          </a:p>
        </p:txBody>
      </p:sp>
    </p:spTree>
    <p:extLst>
      <p:ext uri="{BB962C8B-B14F-4D97-AF65-F5344CB8AC3E}">
        <p14:creationId xmlns:p14="http://schemas.microsoft.com/office/powerpoint/2010/main" val="4154359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r>
              <a:rPr lang="en-US" altLang="zh-CN" smtClean="0"/>
              <a:t>SEG - Software Engineering Group</a:t>
            </a:r>
            <a:endParaRPr lang="en-US" altLang="zh-CN"/>
          </a:p>
        </p:txBody>
      </p:sp>
      <p:sp>
        <p:nvSpPr>
          <p:cNvPr id="6" name="Rectangle 9"/>
          <p:cNvSpPr>
            <a:spLocks noGrp="1" noChangeArrowheads="1"/>
          </p:cNvSpPr>
          <p:nvPr>
            <p:ph type="sldNum" sz="quarter" idx="12"/>
          </p:nvPr>
        </p:nvSpPr>
        <p:spPr>
          <a:ln/>
        </p:spPr>
        <p:txBody>
          <a:bodyPr/>
          <a:lstStyle>
            <a:lvl1pPr>
              <a:defRPr/>
            </a:lvl1pPr>
          </a:lstStyle>
          <a:p>
            <a:fld id="{FCF08B21-F325-4E5E-A659-1B50EF8EF35F}" type="slidenum">
              <a:rPr lang="en-US" altLang="zh-CN"/>
              <a:pPr/>
              <a:t>‹#›</a:t>
            </a:fld>
            <a:endParaRPr lang="en-US" altLang="zh-CN"/>
          </a:p>
        </p:txBody>
      </p:sp>
    </p:spTree>
    <p:extLst>
      <p:ext uri="{BB962C8B-B14F-4D97-AF65-F5344CB8AC3E}">
        <p14:creationId xmlns:p14="http://schemas.microsoft.com/office/powerpoint/2010/main" val="1156662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484313"/>
            <a:ext cx="3994150" cy="4392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4863" y="1484313"/>
            <a:ext cx="3995737" cy="4392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a:ln/>
        </p:spPr>
        <p:txBody>
          <a:bodyPr/>
          <a:lstStyle>
            <a:lvl1pPr>
              <a:defRPr/>
            </a:lvl1pPr>
          </a:lstStyle>
          <a:p>
            <a:pPr>
              <a:defRPr/>
            </a:pPr>
            <a:r>
              <a:rPr lang="en-US" altLang="zh-CN" smtClean="0"/>
              <a:t>SEG - Software Engineering Group</a:t>
            </a:r>
            <a:endParaRPr lang="en-US" altLang="zh-CN"/>
          </a:p>
        </p:txBody>
      </p:sp>
      <p:sp>
        <p:nvSpPr>
          <p:cNvPr id="7" name="Rectangle 9"/>
          <p:cNvSpPr>
            <a:spLocks noGrp="1" noChangeArrowheads="1"/>
          </p:cNvSpPr>
          <p:nvPr>
            <p:ph type="sldNum" sz="quarter" idx="12"/>
          </p:nvPr>
        </p:nvSpPr>
        <p:spPr>
          <a:ln/>
        </p:spPr>
        <p:txBody>
          <a:bodyPr/>
          <a:lstStyle>
            <a:lvl1pPr>
              <a:defRPr/>
            </a:lvl1pPr>
          </a:lstStyle>
          <a:p>
            <a:fld id="{05ADD6D6-D478-4C57-A2AD-447A54A8F8CD}" type="slidenum">
              <a:rPr lang="en-US" altLang="zh-CN"/>
              <a:pPr/>
              <a:t>‹#›</a:t>
            </a:fld>
            <a:endParaRPr lang="en-US" altLang="zh-CN"/>
          </a:p>
        </p:txBody>
      </p:sp>
    </p:spTree>
    <p:extLst>
      <p:ext uri="{BB962C8B-B14F-4D97-AF65-F5344CB8AC3E}">
        <p14:creationId xmlns:p14="http://schemas.microsoft.com/office/powerpoint/2010/main" val="4280150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8"/>
          <p:cNvSpPr>
            <a:spLocks noGrp="1" noChangeArrowheads="1"/>
          </p:cNvSpPr>
          <p:nvPr>
            <p:ph type="ftr" sz="quarter" idx="11"/>
          </p:nvPr>
        </p:nvSpPr>
        <p:spPr>
          <a:ln/>
        </p:spPr>
        <p:txBody>
          <a:bodyPr/>
          <a:lstStyle>
            <a:lvl1pPr>
              <a:defRPr/>
            </a:lvl1pPr>
          </a:lstStyle>
          <a:p>
            <a:pPr>
              <a:defRPr/>
            </a:pPr>
            <a:r>
              <a:rPr lang="en-US" altLang="zh-CN" smtClean="0"/>
              <a:t>SEG - Software Engineering Group</a:t>
            </a:r>
            <a:endParaRPr lang="en-US" altLang="zh-CN"/>
          </a:p>
        </p:txBody>
      </p:sp>
      <p:sp>
        <p:nvSpPr>
          <p:cNvPr id="9" name="Rectangle 9"/>
          <p:cNvSpPr>
            <a:spLocks noGrp="1" noChangeArrowheads="1"/>
          </p:cNvSpPr>
          <p:nvPr>
            <p:ph type="sldNum" sz="quarter" idx="12"/>
          </p:nvPr>
        </p:nvSpPr>
        <p:spPr>
          <a:ln/>
        </p:spPr>
        <p:txBody>
          <a:bodyPr/>
          <a:lstStyle>
            <a:lvl1pPr>
              <a:defRPr/>
            </a:lvl1pPr>
          </a:lstStyle>
          <a:p>
            <a:fld id="{D773C1A1-203B-4B33-88B9-157CE1AFADAA}" type="slidenum">
              <a:rPr lang="en-US" altLang="zh-CN"/>
              <a:pPr/>
              <a:t>‹#›</a:t>
            </a:fld>
            <a:endParaRPr lang="en-US" altLang="zh-CN"/>
          </a:p>
        </p:txBody>
      </p:sp>
    </p:spTree>
    <p:extLst>
      <p:ext uri="{BB962C8B-B14F-4D97-AF65-F5344CB8AC3E}">
        <p14:creationId xmlns:p14="http://schemas.microsoft.com/office/powerpoint/2010/main" val="829883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8"/>
          <p:cNvSpPr>
            <a:spLocks noGrp="1" noChangeArrowheads="1"/>
          </p:cNvSpPr>
          <p:nvPr>
            <p:ph type="ftr" sz="quarter" idx="11"/>
          </p:nvPr>
        </p:nvSpPr>
        <p:spPr>
          <a:ln/>
        </p:spPr>
        <p:txBody>
          <a:bodyPr/>
          <a:lstStyle>
            <a:lvl1pPr>
              <a:defRPr/>
            </a:lvl1pPr>
          </a:lstStyle>
          <a:p>
            <a:pPr>
              <a:defRPr/>
            </a:pPr>
            <a:r>
              <a:rPr lang="en-US" altLang="zh-CN" smtClean="0"/>
              <a:t>SEG - Software Engineering Group</a:t>
            </a:r>
            <a:endParaRPr lang="en-US" altLang="zh-CN"/>
          </a:p>
        </p:txBody>
      </p:sp>
      <p:sp>
        <p:nvSpPr>
          <p:cNvPr id="5" name="Rectangle 9"/>
          <p:cNvSpPr>
            <a:spLocks noGrp="1" noChangeArrowheads="1"/>
          </p:cNvSpPr>
          <p:nvPr>
            <p:ph type="sldNum" sz="quarter" idx="12"/>
          </p:nvPr>
        </p:nvSpPr>
        <p:spPr>
          <a:ln/>
        </p:spPr>
        <p:txBody>
          <a:bodyPr/>
          <a:lstStyle>
            <a:lvl1pPr>
              <a:defRPr/>
            </a:lvl1pPr>
          </a:lstStyle>
          <a:p>
            <a:fld id="{C447559C-2A79-4D84-901F-1AAAD1F4947E}" type="slidenum">
              <a:rPr lang="en-US" altLang="zh-CN"/>
              <a:pPr/>
              <a:t>‹#›</a:t>
            </a:fld>
            <a:endParaRPr lang="en-US" altLang="zh-CN"/>
          </a:p>
        </p:txBody>
      </p:sp>
    </p:spTree>
    <p:extLst>
      <p:ext uri="{BB962C8B-B14F-4D97-AF65-F5344CB8AC3E}">
        <p14:creationId xmlns:p14="http://schemas.microsoft.com/office/powerpoint/2010/main" val="1556508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8"/>
          <p:cNvSpPr>
            <a:spLocks noGrp="1" noChangeArrowheads="1"/>
          </p:cNvSpPr>
          <p:nvPr>
            <p:ph type="ftr" sz="quarter" idx="11"/>
          </p:nvPr>
        </p:nvSpPr>
        <p:spPr>
          <a:ln/>
        </p:spPr>
        <p:txBody>
          <a:bodyPr/>
          <a:lstStyle>
            <a:lvl1pPr>
              <a:defRPr/>
            </a:lvl1pPr>
          </a:lstStyle>
          <a:p>
            <a:pPr>
              <a:defRPr/>
            </a:pPr>
            <a:r>
              <a:rPr lang="en-US" altLang="zh-CN" smtClean="0"/>
              <a:t>SEG - Software Engineering Group</a:t>
            </a:r>
            <a:endParaRPr lang="en-US" altLang="zh-CN"/>
          </a:p>
        </p:txBody>
      </p:sp>
      <p:sp>
        <p:nvSpPr>
          <p:cNvPr id="4" name="Rectangle 9"/>
          <p:cNvSpPr>
            <a:spLocks noGrp="1" noChangeArrowheads="1"/>
          </p:cNvSpPr>
          <p:nvPr>
            <p:ph type="sldNum" sz="quarter" idx="12"/>
          </p:nvPr>
        </p:nvSpPr>
        <p:spPr>
          <a:ln/>
        </p:spPr>
        <p:txBody>
          <a:bodyPr/>
          <a:lstStyle>
            <a:lvl1pPr>
              <a:defRPr/>
            </a:lvl1pPr>
          </a:lstStyle>
          <a:p>
            <a:fld id="{35BC1551-8690-4C94-AC0E-6D6512450D56}" type="slidenum">
              <a:rPr lang="en-US" altLang="zh-CN"/>
              <a:pPr/>
              <a:t>‹#›</a:t>
            </a:fld>
            <a:endParaRPr lang="en-US" altLang="zh-CN"/>
          </a:p>
        </p:txBody>
      </p:sp>
    </p:spTree>
    <p:extLst>
      <p:ext uri="{BB962C8B-B14F-4D97-AF65-F5344CB8AC3E}">
        <p14:creationId xmlns:p14="http://schemas.microsoft.com/office/powerpoint/2010/main" val="1896007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a:ln/>
        </p:spPr>
        <p:txBody>
          <a:bodyPr/>
          <a:lstStyle>
            <a:lvl1pPr>
              <a:defRPr/>
            </a:lvl1pPr>
          </a:lstStyle>
          <a:p>
            <a:pPr>
              <a:defRPr/>
            </a:pPr>
            <a:r>
              <a:rPr lang="en-US" altLang="zh-CN" smtClean="0"/>
              <a:t>SEG - Software Engineering Group</a:t>
            </a:r>
            <a:endParaRPr lang="en-US" altLang="zh-CN"/>
          </a:p>
        </p:txBody>
      </p:sp>
      <p:sp>
        <p:nvSpPr>
          <p:cNvPr id="7" name="Rectangle 9"/>
          <p:cNvSpPr>
            <a:spLocks noGrp="1" noChangeArrowheads="1"/>
          </p:cNvSpPr>
          <p:nvPr>
            <p:ph type="sldNum" sz="quarter" idx="12"/>
          </p:nvPr>
        </p:nvSpPr>
        <p:spPr>
          <a:ln/>
        </p:spPr>
        <p:txBody>
          <a:bodyPr/>
          <a:lstStyle>
            <a:lvl1pPr>
              <a:defRPr/>
            </a:lvl1pPr>
          </a:lstStyle>
          <a:p>
            <a:fld id="{5F9678B0-57C5-4E11-8947-BFAC9ACD333D}" type="slidenum">
              <a:rPr lang="en-US" altLang="zh-CN"/>
              <a:pPr/>
              <a:t>‹#›</a:t>
            </a:fld>
            <a:endParaRPr lang="en-US" altLang="zh-CN"/>
          </a:p>
        </p:txBody>
      </p:sp>
    </p:spTree>
    <p:extLst>
      <p:ext uri="{BB962C8B-B14F-4D97-AF65-F5344CB8AC3E}">
        <p14:creationId xmlns:p14="http://schemas.microsoft.com/office/powerpoint/2010/main" val="3616597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a:ln/>
        </p:spPr>
        <p:txBody>
          <a:bodyPr/>
          <a:lstStyle>
            <a:lvl1pPr>
              <a:defRPr/>
            </a:lvl1pPr>
          </a:lstStyle>
          <a:p>
            <a:pPr>
              <a:defRPr/>
            </a:pPr>
            <a:r>
              <a:rPr lang="en-US" altLang="zh-CN" smtClean="0"/>
              <a:t>SEG - Software Engineering Group</a:t>
            </a:r>
            <a:endParaRPr lang="en-US" altLang="zh-CN"/>
          </a:p>
        </p:txBody>
      </p:sp>
      <p:sp>
        <p:nvSpPr>
          <p:cNvPr id="7" name="Rectangle 9"/>
          <p:cNvSpPr>
            <a:spLocks noGrp="1" noChangeArrowheads="1"/>
          </p:cNvSpPr>
          <p:nvPr>
            <p:ph type="sldNum" sz="quarter" idx="12"/>
          </p:nvPr>
        </p:nvSpPr>
        <p:spPr>
          <a:ln/>
        </p:spPr>
        <p:txBody>
          <a:bodyPr/>
          <a:lstStyle>
            <a:lvl1pPr>
              <a:defRPr/>
            </a:lvl1pPr>
          </a:lstStyle>
          <a:p>
            <a:fld id="{B32B5919-80E7-4197-8C23-D5DCA7629AF7}" type="slidenum">
              <a:rPr lang="en-US" altLang="zh-CN"/>
              <a:pPr/>
              <a:t>‹#›</a:t>
            </a:fld>
            <a:endParaRPr lang="en-US" altLang="zh-CN"/>
          </a:p>
        </p:txBody>
      </p:sp>
    </p:spTree>
    <p:extLst>
      <p:ext uri="{BB962C8B-B14F-4D97-AF65-F5344CB8AC3E}">
        <p14:creationId xmlns:p14="http://schemas.microsoft.com/office/powerpoint/2010/main" val="21978219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980728"/>
            <a:ext cx="2133600" cy="1016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p>
        </p:txBody>
      </p:sp>
      <p:sp>
        <p:nvSpPr>
          <p:cNvPr id="1027" name="Rectangle 3"/>
          <p:cNvSpPr>
            <a:spLocks noChangeArrowheads="1"/>
          </p:cNvSpPr>
          <p:nvPr/>
        </p:nvSpPr>
        <p:spPr bwMode="auto">
          <a:xfrm>
            <a:off x="1447800" y="980728"/>
            <a:ext cx="7239000" cy="101600"/>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p>
        </p:txBody>
      </p:sp>
      <p:sp>
        <p:nvSpPr>
          <p:cNvPr id="1028" name="Rectangle 4"/>
          <p:cNvSpPr>
            <a:spLocks noGrp="1" noChangeArrowheads="1"/>
          </p:cNvSpPr>
          <p:nvPr>
            <p:ph type="title"/>
          </p:nvPr>
        </p:nvSpPr>
        <p:spPr bwMode="auto">
          <a:xfrm>
            <a:off x="1042988" y="260648"/>
            <a:ext cx="56165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smtClean="0"/>
              <a:t>单击此处编辑母版标题样式</a:t>
            </a:r>
          </a:p>
        </p:txBody>
      </p:sp>
      <p:sp>
        <p:nvSpPr>
          <p:cNvPr id="1029" name="Rectangle 5"/>
          <p:cNvSpPr>
            <a:spLocks noGrp="1" noChangeArrowheads="1"/>
          </p:cNvSpPr>
          <p:nvPr>
            <p:ph type="body" idx="1"/>
          </p:nvPr>
        </p:nvSpPr>
        <p:spPr bwMode="auto">
          <a:xfrm>
            <a:off x="468313" y="1268760"/>
            <a:ext cx="8142287" cy="4608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1030" name="Picture 6" descr="towe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36296" y="170825"/>
            <a:ext cx="1656557" cy="911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23" name="Rectangle 7"/>
          <p:cNvSpPr>
            <a:spLocks noGrp="1" noChangeArrowheads="1"/>
          </p:cNvSpPr>
          <p:nvPr>
            <p:ph type="dt" sz="half" idx="2"/>
          </p:nvPr>
        </p:nvSpPr>
        <p:spPr bwMode="auto">
          <a:xfrm>
            <a:off x="611188" y="6381327"/>
            <a:ext cx="1293812" cy="36078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600">
                <a:latin typeface="+mn-lt"/>
                <a:ea typeface="宋体" pitchFamily="2" charset="-122"/>
              </a:defRPr>
            </a:lvl1pPr>
          </a:lstStyle>
          <a:p>
            <a:pPr>
              <a:defRPr/>
            </a:pPr>
            <a:endParaRPr lang="en-US" altLang="zh-CN" dirty="0"/>
          </a:p>
        </p:txBody>
      </p:sp>
      <p:sp>
        <p:nvSpPr>
          <p:cNvPr id="188424" name="Rectangle 8"/>
          <p:cNvSpPr>
            <a:spLocks noGrp="1" noChangeArrowheads="1"/>
          </p:cNvSpPr>
          <p:nvPr>
            <p:ph type="ftr" sz="quarter" idx="3"/>
          </p:nvPr>
        </p:nvSpPr>
        <p:spPr bwMode="auto">
          <a:xfrm>
            <a:off x="2051050" y="6381328"/>
            <a:ext cx="5257800" cy="3607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i="1">
                <a:latin typeface="+mn-lt"/>
                <a:ea typeface="宋体" pitchFamily="2" charset="-122"/>
              </a:defRPr>
            </a:lvl1pPr>
          </a:lstStyle>
          <a:p>
            <a:pPr>
              <a:defRPr/>
            </a:pPr>
            <a:r>
              <a:rPr lang="en-US" altLang="zh-CN" dirty="0" smtClean="0"/>
              <a:t>SEG - Software Engineering Group</a:t>
            </a:r>
            <a:endParaRPr lang="en-US" altLang="zh-CN" dirty="0"/>
          </a:p>
        </p:txBody>
      </p:sp>
      <p:sp>
        <p:nvSpPr>
          <p:cNvPr id="188425" name="Rectangle 9"/>
          <p:cNvSpPr>
            <a:spLocks noGrp="1" noChangeArrowheads="1"/>
          </p:cNvSpPr>
          <p:nvPr>
            <p:ph type="sldNum" sz="quarter" idx="4"/>
          </p:nvPr>
        </p:nvSpPr>
        <p:spPr bwMode="auto">
          <a:xfrm>
            <a:off x="7524750" y="6381327"/>
            <a:ext cx="933450" cy="3607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600">
                <a:latin typeface="Arial" panose="020B0604020202020204" pitchFamily="34" charset="0"/>
              </a:defRPr>
            </a:lvl1pPr>
          </a:lstStyle>
          <a:p>
            <a:fld id="{8C00E446-F19D-4F24-B393-80FCF15835D0}" type="slidenum">
              <a:rPr lang="en-US" altLang="zh-CN"/>
              <a:pPr/>
              <a:t>‹#›</a:t>
            </a:fld>
            <a:endParaRPr lang="en-US" altLang="zh-CN"/>
          </a:p>
        </p:txBody>
      </p:sp>
      <p:pic>
        <p:nvPicPr>
          <p:cNvPr id="1034" name="Picture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288" y="6208737"/>
            <a:ext cx="9117012"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1" descr="校徽"/>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51520" y="220663"/>
            <a:ext cx="54495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25"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Lst>
  <p:hf hdr="0" dt="0"/>
  <p:txStyles>
    <p:title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charset="0"/>
          <a:ea typeface="宋体" pitchFamily="2" charset="-122"/>
        </a:defRPr>
      </a:lvl2pPr>
      <a:lvl3pPr algn="ctr" rtl="0" eaLnBrk="0" fontAlgn="base" hangingPunct="0">
        <a:spcBef>
          <a:spcPct val="0"/>
        </a:spcBef>
        <a:spcAft>
          <a:spcPct val="0"/>
        </a:spcAft>
        <a:defRPr sz="3200">
          <a:solidFill>
            <a:schemeClr val="tx1"/>
          </a:solidFill>
          <a:latin typeface="Arial" charset="0"/>
          <a:ea typeface="宋体" pitchFamily="2" charset="-122"/>
        </a:defRPr>
      </a:lvl3pPr>
      <a:lvl4pPr algn="ctr" rtl="0" eaLnBrk="0" fontAlgn="base" hangingPunct="0">
        <a:spcBef>
          <a:spcPct val="0"/>
        </a:spcBef>
        <a:spcAft>
          <a:spcPct val="0"/>
        </a:spcAft>
        <a:defRPr sz="3200">
          <a:solidFill>
            <a:schemeClr val="tx1"/>
          </a:solidFill>
          <a:latin typeface="Arial" charset="0"/>
          <a:ea typeface="宋体" pitchFamily="2" charset="-122"/>
        </a:defRPr>
      </a:lvl4pPr>
      <a:lvl5pPr algn="ctr" rtl="0" eaLnBrk="0" fontAlgn="base" hangingPunct="0">
        <a:spcBef>
          <a:spcPct val="0"/>
        </a:spcBef>
        <a:spcAft>
          <a:spcPct val="0"/>
        </a:spcAft>
        <a:defRPr sz="3200">
          <a:solidFill>
            <a:schemeClr val="tx1"/>
          </a:solidFill>
          <a:latin typeface="Arial" charset="0"/>
          <a:ea typeface="宋体" pitchFamily="2" charset="-122"/>
        </a:defRPr>
      </a:lvl5pPr>
      <a:lvl6pPr marL="457200" algn="ctr" rtl="0" eaLnBrk="1" fontAlgn="base" hangingPunct="1">
        <a:spcBef>
          <a:spcPct val="0"/>
        </a:spcBef>
        <a:spcAft>
          <a:spcPct val="0"/>
        </a:spcAft>
        <a:defRPr sz="3200">
          <a:solidFill>
            <a:schemeClr val="tx1"/>
          </a:solidFill>
          <a:latin typeface="Arial" charset="0"/>
          <a:ea typeface="宋体" pitchFamily="2" charset="-122"/>
        </a:defRPr>
      </a:lvl6pPr>
      <a:lvl7pPr marL="914400" algn="ctr" rtl="0" eaLnBrk="1" fontAlgn="base" hangingPunct="1">
        <a:spcBef>
          <a:spcPct val="0"/>
        </a:spcBef>
        <a:spcAft>
          <a:spcPct val="0"/>
        </a:spcAft>
        <a:defRPr sz="3200">
          <a:solidFill>
            <a:schemeClr val="tx1"/>
          </a:solidFill>
          <a:latin typeface="Arial" charset="0"/>
          <a:ea typeface="宋体" pitchFamily="2" charset="-122"/>
        </a:defRPr>
      </a:lvl7pPr>
      <a:lvl8pPr marL="1371600" algn="ctr" rtl="0" eaLnBrk="1" fontAlgn="base" hangingPunct="1">
        <a:spcBef>
          <a:spcPct val="0"/>
        </a:spcBef>
        <a:spcAft>
          <a:spcPct val="0"/>
        </a:spcAft>
        <a:defRPr sz="3200">
          <a:solidFill>
            <a:schemeClr val="tx1"/>
          </a:solidFill>
          <a:latin typeface="Arial" charset="0"/>
          <a:ea typeface="宋体" pitchFamily="2" charset="-122"/>
        </a:defRPr>
      </a:lvl8pPr>
      <a:lvl9pPr marL="1828800" algn="ctr" rtl="0" eaLnBrk="1" fontAlgn="base" hangingPunct="1">
        <a:spcBef>
          <a:spcPct val="0"/>
        </a:spcBef>
        <a:spcAft>
          <a:spcPct val="0"/>
        </a:spcAft>
        <a:defRPr sz="3200">
          <a:solidFill>
            <a:schemeClr val="tx1"/>
          </a:solidFill>
          <a:latin typeface="Arial" charset="0"/>
          <a:ea typeface="宋体" pitchFamily="2" charset="-122"/>
        </a:defRPr>
      </a:lvl9pPr>
    </p:titleStyle>
    <p:body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mn-ea"/>
          <a:cs typeface="+mn-cs"/>
        </a:defRPr>
      </a:lvl1pPr>
      <a:lvl2pPr marL="889000" indent="-439738"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mn-ea"/>
        </a:defRPr>
      </a:lvl2pPr>
      <a:lvl3pPr marL="1293813"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mn-ea"/>
        </a:defRPr>
      </a:lvl3pPr>
      <a:lvl4pPr marL="1681163" indent="-385763"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5pPr>
      <a:lvl6pPr marL="2527300" indent="-387350" algn="l" rtl="0" eaLnBrk="1" fontAlgn="base" hangingPunct="1">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6pPr>
      <a:lvl7pPr marL="2984500" indent="-387350" algn="l" rtl="0" eaLnBrk="1" fontAlgn="base" hangingPunct="1">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7pPr>
      <a:lvl8pPr marL="3441700" indent="-387350" algn="l" rtl="0" eaLnBrk="1" fontAlgn="base" hangingPunct="1">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8pPr>
      <a:lvl9pPr marL="3898900" indent="-387350" algn="l" rtl="0" eaLnBrk="1" fontAlgn="base" hangingPunct="1">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microsoft.com/office/2007/relationships/hdphoto" Target="../media/hdphoto1.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5.wmf"/><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6.wmf"/><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7.jpe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 Id="rId3" Type="http://schemas.openxmlformats.org/officeDocument/2006/relationships/image" Target="../media/image27.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8.wmf"/><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8.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 Id="rId3"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标题 1"/>
          <p:cNvSpPr>
            <a:spLocks noGrp="1"/>
          </p:cNvSpPr>
          <p:nvPr>
            <p:ph type="ctrTitle"/>
          </p:nvPr>
        </p:nvSpPr>
        <p:spPr>
          <a:xfrm>
            <a:off x="539750" y="2143125"/>
            <a:ext cx="8064500" cy="1600200"/>
          </a:xfrm>
        </p:spPr>
        <p:txBody>
          <a:bodyPr/>
          <a:lstStyle/>
          <a:p>
            <a:pPr eaLnBrk="1" hangingPunct="1"/>
            <a:r>
              <a:rPr lang="zh-CN" altLang="en-US" sz="4000" b="1" dirty="0" smtClean="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软件工程概论</a:t>
            </a:r>
            <a:r>
              <a:rPr lang="en-US" altLang="zh-CN" sz="40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a:r>
            <a:br>
              <a:rPr lang="en-US" altLang="zh-CN" sz="40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en-US" altLang="zh-CN" b="1" dirty="0" smtClean="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2800" b="1" i="1" dirty="0" smtClean="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从</a:t>
            </a:r>
            <a:r>
              <a:rPr lang="zh-CN" altLang="en-US" sz="2800" b="1" i="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程序设计到软件工程</a:t>
            </a:r>
            <a:endParaRPr lang="zh-CN" altLang="en-US" sz="2800" b="1" i="1" dirty="0" smtClean="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
        <p:nvSpPr>
          <p:cNvPr id="8" name="副标题 2"/>
          <p:cNvSpPr>
            <a:spLocks noGrp="1"/>
          </p:cNvSpPr>
          <p:nvPr>
            <p:ph type="subTitle" idx="1"/>
          </p:nvPr>
        </p:nvSpPr>
        <p:spPr>
          <a:xfrm>
            <a:off x="467544" y="3789040"/>
            <a:ext cx="8358187" cy="2133948"/>
          </a:xfrm>
        </p:spPr>
        <p:txBody>
          <a:bodyPr/>
          <a:lstStyle/>
          <a:p>
            <a:pPr algn="ctr" eaLnBrk="1" hangingPunct="1">
              <a:lnSpc>
                <a:spcPct val="90000"/>
              </a:lnSpc>
            </a:pPr>
            <a:r>
              <a:rPr lang="zh-CN" altLang="en-US" b="1" dirty="0" smtClean="0">
                <a:latin typeface="幼圆" panose="02010509060101010101" pitchFamily="49" charset="-122"/>
                <a:ea typeface="幼圆" panose="02010509060101010101" pitchFamily="49" charset="-122"/>
              </a:rPr>
              <a:t>张天 </a:t>
            </a:r>
            <a:endParaRPr lang="en-US" altLang="zh-CN" b="1" dirty="0" smtClean="0">
              <a:latin typeface="幼圆" panose="02010509060101010101" pitchFamily="49" charset="-122"/>
              <a:ea typeface="幼圆" panose="02010509060101010101" pitchFamily="49" charset="-122"/>
            </a:endParaRPr>
          </a:p>
          <a:p>
            <a:pPr algn="ctr" eaLnBrk="1" hangingPunct="1">
              <a:lnSpc>
                <a:spcPct val="90000"/>
              </a:lnSpc>
            </a:pPr>
            <a:r>
              <a:rPr lang="zh-CN" altLang="en-US" b="1" dirty="0" smtClean="0">
                <a:latin typeface="幼圆" panose="02010509060101010101" pitchFamily="49" charset="-122"/>
                <a:ea typeface="幼圆" panose="02010509060101010101" pitchFamily="49" charset="-122"/>
              </a:rPr>
              <a:t>软件工程组</a:t>
            </a:r>
            <a:endParaRPr lang="en-US" altLang="zh-CN" b="1" dirty="0" smtClean="0">
              <a:latin typeface="幼圆" panose="02010509060101010101" pitchFamily="49" charset="-122"/>
              <a:ea typeface="幼圆" panose="02010509060101010101" pitchFamily="49" charset="-122"/>
            </a:endParaRPr>
          </a:p>
          <a:p>
            <a:pPr algn="ctr" eaLnBrk="1" hangingPunct="1">
              <a:lnSpc>
                <a:spcPct val="90000"/>
              </a:lnSpc>
            </a:pPr>
            <a:r>
              <a:rPr lang="en-US" altLang="zh-CN" sz="2400" b="1" dirty="0" smtClean="0">
                <a:ea typeface="幼圆" panose="02010509060101010101" pitchFamily="49" charset="-122"/>
              </a:rPr>
              <a:t>ztluck@nju.edu.cn</a:t>
            </a:r>
            <a:endParaRPr lang="zh-CN" altLang="en-US" sz="2400" b="1" dirty="0">
              <a:latin typeface="幼圆" panose="02010509060101010101" pitchFamily="49" charset="-122"/>
              <a:ea typeface="幼圆" panose="02010509060101010101" pitchFamily="49" charset="-122"/>
            </a:endParaRPr>
          </a:p>
          <a:p>
            <a:pPr algn="ctr" eaLnBrk="1" hangingPunct="1">
              <a:lnSpc>
                <a:spcPct val="90000"/>
              </a:lnSpc>
            </a:pPr>
            <a:r>
              <a:rPr lang="en-US" altLang="zh-CN" sz="2400" b="1" smtClean="0">
                <a:latin typeface="幼圆" panose="02010509060101010101" pitchFamily="49" charset="-122"/>
                <a:ea typeface="幼圆" panose="02010509060101010101" pitchFamily="49" charset="-122"/>
              </a:rPr>
              <a:t>2017</a:t>
            </a:r>
            <a:r>
              <a:rPr lang="zh-CN" altLang="en-US" sz="2400" b="1" smtClean="0">
                <a:latin typeface="幼圆" panose="02010509060101010101" pitchFamily="49" charset="-122"/>
                <a:ea typeface="幼圆" panose="02010509060101010101" pitchFamily="49" charset="-122"/>
              </a:rPr>
              <a:t>年秋季</a:t>
            </a:r>
            <a:endParaRPr lang="en-US" altLang="zh-CN" sz="2400" b="1" dirty="0">
              <a:latin typeface="幼圆" panose="02010509060101010101" pitchFamily="49" charset="-122"/>
              <a:ea typeface="幼圆" panose="02010509060101010101" pitchFamily="49" charset="-122"/>
            </a:endParaRPr>
          </a:p>
          <a:p>
            <a:pPr eaLnBrk="1" hangingPunct="1">
              <a:lnSpc>
                <a:spcPct val="90000"/>
              </a:lnSpc>
            </a:pPr>
            <a:r>
              <a:rPr lang="zh-CN" altLang="en-US" b="1" dirty="0" smtClean="0"/>
              <a:t>               </a:t>
            </a:r>
            <a:endParaRPr lang="zh-CN" altLang="en-US" sz="2400" b="1"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zh-CN" altLang="en-US" sz="3600" b="1" dirty="0" smtClean="0"/>
              <a:t>为什么？</a:t>
            </a:r>
          </a:p>
        </p:txBody>
      </p:sp>
      <p:sp>
        <p:nvSpPr>
          <p:cNvPr id="17411" name="Rectangle 3"/>
          <p:cNvSpPr>
            <a:spLocks noGrp="1" noChangeArrowheads="1"/>
          </p:cNvSpPr>
          <p:nvPr>
            <p:ph type="body" idx="1"/>
          </p:nvPr>
        </p:nvSpPr>
        <p:spPr>
          <a:xfrm>
            <a:off x="428625" y="1500188"/>
            <a:ext cx="8142288" cy="4392612"/>
          </a:xfrm>
        </p:spPr>
        <p:txBody>
          <a:bodyPr/>
          <a:lstStyle/>
          <a:p>
            <a:r>
              <a:rPr lang="zh-CN" altLang="en-US" b="1" dirty="0" smtClean="0"/>
              <a:t>软件系统的</a:t>
            </a:r>
            <a:r>
              <a:rPr lang="zh-CN" altLang="en-US" b="1" dirty="0" smtClean="0">
                <a:solidFill>
                  <a:srgbClr val="FF0000"/>
                </a:solidFill>
              </a:rPr>
              <a:t>规模</a:t>
            </a:r>
            <a:r>
              <a:rPr lang="zh-CN" altLang="en-US" b="1" dirty="0" smtClean="0"/>
              <a:t>和</a:t>
            </a:r>
            <a:r>
              <a:rPr lang="zh-CN" altLang="en-US" b="1" dirty="0" smtClean="0">
                <a:solidFill>
                  <a:srgbClr val="FF0000"/>
                </a:solidFill>
              </a:rPr>
              <a:t>复杂性</a:t>
            </a:r>
            <a:r>
              <a:rPr lang="zh-CN" altLang="en-US" b="1" dirty="0" smtClean="0"/>
              <a:t>正在不断超出人类驾驭的范围。</a:t>
            </a:r>
            <a:endParaRPr lang="en-US" altLang="zh-CN" b="1" dirty="0" smtClean="0"/>
          </a:p>
          <a:p>
            <a:pPr>
              <a:buFontTx/>
              <a:buNone/>
            </a:pPr>
            <a:endParaRPr lang="en-US" altLang="zh-CN" b="1" dirty="0" smtClean="0"/>
          </a:p>
          <a:p>
            <a:r>
              <a:rPr lang="zh-CN" altLang="en-US" b="1" dirty="0" smtClean="0"/>
              <a:t>软件产品没有“质保”，没有“三包”。</a:t>
            </a:r>
            <a:endParaRPr lang="en-US" altLang="zh-CN" b="1" dirty="0" smtClean="0"/>
          </a:p>
          <a:p>
            <a:pPr>
              <a:buFont typeface="Wingdings" panose="05000000000000000000" pitchFamily="2" charset="2"/>
              <a:buNone/>
            </a:pPr>
            <a:endParaRPr lang="en-US" altLang="zh-CN" b="1" dirty="0" smtClean="0"/>
          </a:p>
          <a:p>
            <a:r>
              <a:rPr lang="zh-CN" altLang="en-US" b="1" dirty="0" smtClean="0"/>
              <a:t>任何机构和个人都无法确保所开发的软件一定没有问题。</a:t>
            </a:r>
            <a:endParaRPr lang="en-US" altLang="zh-CN" b="1" dirty="0" smtClean="0"/>
          </a:p>
          <a:p>
            <a:endParaRPr lang="en-US" altLang="zh-CN" b="1" dirty="0" smtClean="0"/>
          </a:p>
          <a:p>
            <a:endParaRPr lang="en-US" altLang="zh-CN" b="1" dirty="0" smtClean="0"/>
          </a:p>
          <a:p>
            <a:pPr>
              <a:buFontTx/>
              <a:buNone/>
            </a:pPr>
            <a:endParaRPr lang="zh-CN" altLang="en-US" dirty="0" smtClean="0"/>
          </a:p>
          <a:p>
            <a:endParaRPr lang="en-US" altLang="zh-CN" dirty="0" smtClean="0"/>
          </a:p>
        </p:txBody>
      </p:sp>
      <p:sp>
        <p:nvSpPr>
          <p:cNvPr id="2" name="页脚占位符 1"/>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3" name="灯片编号占位符 2"/>
          <p:cNvSpPr>
            <a:spLocks noGrp="1"/>
          </p:cNvSpPr>
          <p:nvPr>
            <p:ph type="sldNum" sz="quarter" idx="12"/>
          </p:nvPr>
        </p:nvSpPr>
        <p:spPr/>
        <p:txBody>
          <a:bodyPr/>
          <a:lstStyle/>
          <a:p>
            <a:fld id="{01BC1ADD-3F8F-4B26-BB0D-3825DD5F96B8}" type="slidenum">
              <a:rPr lang="en-US" altLang="zh-CN" smtClean="0"/>
              <a:pPr/>
              <a:t>10</a:t>
            </a:fld>
            <a:endParaRPr lang="en-US" altLang="zh-CN"/>
          </a:p>
        </p:txBody>
      </p:sp>
    </p:spTree>
    <p:extLst>
      <p:ext uri="{BB962C8B-B14F-4D97-AF65-F5344CB8AC3E}">
        <p14:creationId xmlns:p14="http://schemas.microsoft.com/office/powerpoint/2010/main" val="36455778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t>怎么办？</a:t>
            </a:r>
            <a:endParaRPr lang="zh-CN" altLang="en-US" sz="3600" b="1" dirty="0"/>
          </a:p>
        </p:txBody>
      </p:sp>
      <p:sp>
        <p:nvSpPr>
          <p:cNvPr id="3" name="内容占位符 2"/>
          <p:cNvSpPr>
            <a:spLocks noGrp="1"/>
          </p:cNvSpPr>
          <p:nvPr>
            <p:ph idx="1"/>
          </p:nvPr>
        </p:nvSpPr>
        <p:spPr>
          <a:xfrm>
            <a:off x="611561" y="1348689"/>
            <a:ext cx="7704856" cy="4392960"/>
          </a:xfrm>
        </p:spPr>
        <p:txBody>
          <a:bodyPr/>
          <a:lstStyle/>
          <a:p>
            <a:pPr marL="0" indent="0">
              <a:lnSpc>
                <a:spcPct val="150000"/>
              </a:lnSpc>
              <a:buNone/>
            </a:pPr>
            <a:r>
              <a:rPr lang="zh-CN" altLang="en-US" sz="3200" b="1" dirty="0" smtClean="0">
                <a:latin typeface="幼圆" panose="02010509060101010101" pitchFamily="49" charset="-122"/>
                <a:ea typeface="幼圆" panose="02010509060101010101" pitchFamily="49" charset="-122"/>
              </a:rPr>
              <a:t>操作系统、程序设计语言、结构化分析与设计、面向对象分析与设计、</a:t>
            </a:r>
            <a:r>
              <a:rPr lang="en-US" altLang="zh-CN" sz="3200" b="1" dirty="0" smtClean="0">
                <a:latin typeface="幼圆" panose="02010509060101010101" pitchFamily="49" charset="-122"/>
                <a:ea typeface="幼圆" panose="02010509060101010101" pitchFamily="49" charset="-122"/>
              </a:rPr>
              <a:t>UML</a:t>
            </a:r>
            <a:r>
              <a:rPr lang="zh-CN" altLang="en-US" sz="3200" b="1" dirty="0" smtClean="0">
                <a:latin typeface="幼圆" panose="02010509060101010101" pitchFamily="49" charset="-122"/>
                <a:ea typeface="幼圆" panose="02010509060101010101" pitchFamily="49" charset="-122"/>
              </a:rPr>
              <a:t>、体系结构、数据库、设计模式、分析、测试、验证、度量、配置、</a:t>
            </a:r>
            <a:r>
              <a:rPr lang="en-US" altLang="zh-CN" sz="3200" b="1" dirty="0" smtClean="0">
                <a:latin typeface="幼圆" panose="02010509060101010101" pitchFamily="49" charset="-122"/>
                <a:ea typeface="幼圆" panose="02010509060101010101" pitchFamily="49" charset="-122"/>
              </a:rPr>
              <a:t>CMMI</a:t>
            </a:r>
            <a:r>
              <a:rPr lang="zh-CN" altLang="en-US" sz="3200" b="1" dirty="0" smtClean="0">
                <a:latin typeface="幼圆" panose="02010509060101010101" pitchFamily="49" charset="-122"/>
                <a:ea typeface="幼圆" panose="02010509060101010101" pitchFamily="49" charset="-122"/>
              </a:rPr>
              <a:t>、开源、过程管理、敏捷开发 </a:t>
            </a:r>
            <a:r>
              <a:rPr lang="en-US" altLang="zh-CN" sz="3200" b="1" dirty="0" smtClean="0">
                <a:latin typeface="幼圆" panose="02010509060101010101" pitchFamily="49" charset="-122"/>
                <a:ea typeface="幼圆" panose="02010509060101010101" pitchFamily="49" charset="-122"/>
              </a:rPr>
              <a:t>……</a:t>
            </a:r>
          </a:p>
          <a:p>
            <a:pPr marL="0" indent="0">
              <a:buNone/>
            </a:pPr>
            <a:endParaRPr lang="en-US" altLang="zh-CN" dirty="0"/>
          </a:p>
          <a:p>
            <a:pPr marL="0" indent="0">
              <a:buNone/>
            </a:pPr>
            <a:endParaRPr lang="zh-CN" altLang="en-US" dirty="0"/>
          </a:p>
        </p:txBody>
      </p:sp>
      <p:sp>
        <p:nvSpPr>
          <p:cNvPr id="4" name="矩形 3"/>
          <p:cNvSpPr/>
          <p:nvPr/>
        </p:nvSpPr>
        <p:spPr>
          <a:xfrm>
            <a:off x="2839185" y="5085184"/>
            <a:ext cx="3249608" cy="707886"/>
          </a:xfrm>
          <a:prstGeom prst="rect">
            <a:avLst/>
          </a:prstGeom>
        </p:spPr>
        <p:txBody>
          <a:bodyPr wrap="none">
            <a:spAutoFit/>
          </a:bodyPr>
          <a:lstStyle/>
          <a:p>
            <a:r>
              <a:rPr lang="zh-CN" altLang="en-US" sz="4000" b="1" dirty="0" smtClean="0">
                <a:solidFill>
                  <a:srgbClr val="C00000"/>
                </a:solidFill>
                <a:latin typeface="华文琥珀" panose="02010800040101010101" pitchFamily="2" charset="-122"/>
                <a:ea typeface="华文琥珀" panose="02010800040101010101" pitchFamily="2" charset="-122"/>
              </a:rPr>
              <a:t>没 有 银 弹 ！</a:t>
            </a:r>
            <a:endParaRPr lang="zh-CN" altLang="en-US" sz="4000" b="1" dirty="0">
              <a:solidFill>
                <a:srgbClr val="C00000"/>
              </a:solidFill>
              <a:latin typeface="华文琥珀" panose="02010800040101010101" pitchFamily="2" charset="-122"/>
              <a:ea typeface="华文琥珀" panose="02010800040101010101" pitchFamily="2" charset="-122"/>
            </a:endParaRP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1883" r="48471" b="15499"/>
          <a:stretch/>
        </p:blipFill>
        <p:spPr>
          <a:xfrm>
            <a:off x="6588224" y="4437112"/>
            <a:ext cx="2088232" cy="2307705"/>
          </a:xfrm>
          <a:prstGeom prst="ellipse">
            <a:avLst/>
          </a:prstGeom>
          <a:ln>
            <a:noFill/>
          </a:ln>
          <a:effectLst>
            <a:softEdge rad="112500"/>
          </a:effectLst>
        </p:spPr>
      </p:pic>
      <p:sp>
        <p:nvSpPr>
          <p:cNvPr id="7" name="页脚占位符 6"/>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8" name="灯片编号占位符 7"/>
          <p:cNvSpPr>
            <a:spLocks noGrp="1"/>
          </p:cNvSpPr>
          <p:nvPr>
            <p:ph type="sldNum" sz="quarter" idx="12"/>
          </p:nvPr>
        </p:nvSpPr>
        <p:spPr/>
        <p:txBody>
          <a:bodyPr/>
          <a:lstStyle/>
          <a:p>
            <a:fld id="{01BC1ADD-3F8F-4B26-BB0D-3825DD5F96B8}" type="slidenum">
              <a:rPr lang="en-US" altLang="zh-CN" smtClean="0"/>
              <a:pPr/>
              <a:t>11</a:t>
            </a:fld>
            <a:endParaRPr lang="en-US" altLang="zh-CN"/>
          </a:p>
        </p:txBody>
      </p:sp>
    </p:spTree>
    <p:extLst>
      <p:ext uri="{BB962C8B-B14F-4D97-AF65-F5344CB8AC3E}">
        <p14:creationId xmlns:p14="http://schemas.microsoft.com/office/powerpoint/2010/main" val="28358388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现 状</a:t>
            </a:r>
            <a:endParaRPr lang="zh-CN" altLang="en-US" b="1"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0154" y="1268760"/>
            <a:ext cx="6175659" cy="3528948"/>
          </a:xfrm>
        </p:spPr>
      </p:pic>
      <p:sp>
        <p:nvSpPr>
          <p:cNvPr id="7" name="矩形 6"/>
          <p:cNvSpPr/>
          <p:nvPr/>
        </p:nvSpPr>
        <p:spPr>
          <a:xfrm>
            <a:off x="683568" y="4953362"/>
            <a:ext cx="7488832" cy="707886"/>
          </a:xfrm>
          <a:prstGeom prst="rect">
            <a:avLst/>
          </a:prstGeom>
        </p:spPr>
        <p:txBody>
          <a:bodyPr wrap="square">
            <a:spAutoFit/>
          </a:bodyPr>
          <a:lstStyle/>
          <a:p>
            <a:r>
              <a:rPr lang="zh-CN" altLang="en-US" sz="4000" b="1" dirty="0" smtClean="0">
                <a:solidFill>
                  <a:srgbClr val="C00000"/>
                </a:solidFill>
                <a:latin typeface="华文琥珀" panose="02010800040101010101" pitchFamily="2" charset="-122"/>
                <a:ea typeface="华文琥珀" panose="02010800040101010101" pitchFamily="2" charset="-122"/>
              </a:rPr>
              <a:t>直到今天，我们仍在摸索中前进！</a:t>
            </a:r>
            <a:endParaRPr lang="zh-CN" altLang="en-US" sz="4000" b="1" dirty="0">
              <a:solidFill>
                <a:srgbClr val="C00000"/>
              </a:solidFill>
              <a:latin typeface="华文琥珀" panose="02010800040101010101" pitchFamily="2" charset="-122"/>
              <a:ea typeface="华文琥珀" panose="02010800040101010101" pitchFamily="2" charset="-122"/>
            </a:endParaRPr>
          </a:p>
        </p:txBody>
      </p:sp>
      <p:sp>
        <p:nvSpPr>
          <p:cNvPr id="8" name="页脚占位符 7"/>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9" name="灯片编号占位符 8"/>
          <p:cNvSpPr>
            <a:spLocks noGrp="1"/>
          </p:cNvSpPr>
          <p:nvPr>
            <p:ph type="sldNum" sz="quarter" idx="12"/>
          </p:nvPr>
        </p:nvSpPr>
        <p:spPr/>
        <p:txBody>
          <a:bodyPr/>
          <a:lstStyle/>
          <a:p>
            <a:fld id="{01BC1ADD-3F8F-4B26-BB0D-3825DD5F96B8}" type="slidenum">
              <a:rPr lang="en-US" altLang="zh-CN" smtClean="0"/>
              <a:pPr/>
              <a:t>12</a:t>
            </a:fld>
            <a:endParaRPr lang="en-US" altLang="zh-CN"/>
          </a:p>
        </p:txBody>
      </p:sp>
    </p:spTree>
    <p:extLst>
      <p:ext uri="{BB962C8B-B14F-4D97-AF65-F5344CB8AC3E}">
        <p14:creationId xmlns:p14="http://schemas.microsoft.com/office/powerpoint/2010/main" val="33939798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“软件工程”</a:t>
            </a:r>
            <a:r>
              <a:rPr lang="zh-CN" altLang="en-US" b="1" dirty="0" smtClean="0"/>
              <a:t>是个合集</a:t>
            </a:r>
            <a:endParaRPr lang="zh-CN" altLang="en-US" b="1" dirty="0"/>
          </a:p>
        </p:txBody>
      </p:sp>
      <p:sp>
        <p:nvSpPr>
          <p:cNvPr id="3" name="内容占位符 2"/>
          <p:cNvSpPr>
            <a:spLocks noGrp="1"/>
          </p:cNvSpPr>
          <p:nvPr>
            <p:ph idx="1"/>
          </p:nvPr>
        </p:nvSpPr>
        <p:spPr>
          <a:xfrm>
            <a:off x="468313" y="4437112"/>
            <a:ext cx="8142287" cy="1439812"/>
          </a:xfrm>
        </p:spPr>
        <p:txBody>
          <a:bodyPr/>
          <a:lstStyle/>
          <a:p>
            <a:pPr marL="0" indent="0">
              <a:buNone/>
            </a:pPr>
            <a:r>
              <a:rPr lang="zh-CN" altLang="en-US" dirty="0" smtClean="0">
                <a:latin typeface="幼圆" panose="02010509060101010101" pitchFamily="49" charset="-122"/>
                <a:ea typeface="幼圆" panose="02010509060101010101" pitchFamily="49" charset="-122"/>
              </a:rPr>
              <a:t>如果说我们真的摸到了什么，那么</a:t>
            </a:r>
            <a:r>
              <a:rPr lang="zh-CN" altLang="en-US" b="1" dirty="0" smtClean="0">
                <a:latin typeface="幼圆" panose="02010509060101010101" pitchFamily="49" charset="-122"/>
                <a:ea typeface="幼圆" panose="02010509060101010101" pitchFamily="49" charset="-122"/>
              </a:rPr>
              <a:t>软件工程</a:t>
            </a:r>
            <a:r>
              <a:rPr lang="zh-CN" altLang="en-US" dirty="0" smtClean="0">
                <a:latin typeface="幼圆" panose="02010509060101010101" pitchFamily="49" charset="-122"/>
                <a:ea typeface="幼圆" panose="02010509060101010101" pitchFamily="49" charset="-122"/>
              </a:rPr>
              <a:t>无疑是人类在“</a:t>
            </a:r>
            <a:r>
              <a:rPr lang="zh-CN" altLang="en-US" dirty="0" smtClean="0">
                <a:solidFill>
                  <a:srgbClr val="C00000"/>
                </a:solidFill>
                <a:latin typeface="微软雅黑" panose="020B0503020204020204" pitchFamily="34" charset="-122"/>
                <a:ea typeface="微软雅黑" panose="020B0503020204020204" pitchFamily="34" charset="-122"/>
              </a:rPr>
              <a:t>高效率、低成本地开发高质量软件</a:t>
            </a:r>
            <a:r>
              <a:rPr lang="zh-CN" altLang="en-US" dirty="0" smtClean="0">
                <a:latin typeface="幼圆" panose="02010509060101010101" pitchFamily="49" charset="-122"/>
                <a:ea typeface="幼圆" panose="02010509060101010101" pitchFamily="49" charset="-122"/>
              </a:rPr>
              <a:t>”的征途上所集齐的整套装备！</a:t>
            </a:r>
            <a:endParaRPr lang="zh-CN" altLang="en-US" dirty="0">
              <a:latin typeface="幼圆" panose="02010509060101010101" pitchFamily="49" charset="-122"/>
              <a:ea typeface="幼圆" panose="02010509060101010101" pitchFamily="49" charset="-122"/>
            </a:endParaRPr>
          </a:p>
        </p:txBody>
      </p:sp>
      <p:pic>
        <p:nvPicPr>
          <p:cNvPr id="4" name="图片 3"/>
          <p:cNvPicPr>
            <a:picLocks noChangeAspect="1"/>
          </p:cNvPicPr>
          <p:nvPr/>
        </p:nvPicPr>
        <p:blipFill>
          <a:blip r:embed="rId2" cstate="print">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1979712" y="1340768"/>
            <a:ext cx="4752528" cy="285151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页脚占位符 4"/>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6" name="灯片编号占位符 5"/>
          <p:cNvSpPr>
            <a:spLocks noGrp="1"/>
          </p:cNvSpPr>
          <p:nvPr>
            <p:ph type="sldNum" sz="quarter" idx="12"/>
          </p:nvPr>
        </p:nvSpPr>
        <p:spPr/>
        <p:txBody>
          <a:bodyPr/>
          <a:lstStyle/>
          <a:p>
            <a:fld id="{01BC1ADD-3F8F-4B26-BB0D-3825DD5F96B8}" type="slidenum">
              <a:rPr lang="en-US" altLang="zh-CN" smtClean="0"/>
              <a:pPr/>
              <a:t>13</a:t>
            </a:fld>
            <a:endParaRPr lang="en-US" altLang="zh-CN"/>
          </a:p>
        </p:txBody>
      </p:sp>
      <p:sp>
        <p:nvSpPr>
          <p:cNvPr id="7" name="矩形 6"/>
          <p:cNvSpPr/>
          <p:nvPr/>
        </p:nvSpPr>
        <p:spPr>
          <a:xfrm>
            <a:off x="7412441" y="1362371"/>
            <a:ext cx="553998" cy="2952328"/>
          </a:xfrm>
          <a:prstGeom prst="rect">
            <a:avLst/>
          </a:prstGeom>
          <a:effectLst>
            <a:outerShdw blurRad="50800" dist="38100" dir="2700000" algn="tl" rotWithShape="0">
              <a:prstClr val="black">
                <a:alpha val="40000"/>
              </a:prstClr>
            </a:outerShdw>
          </a:effectLst>
        </p:spPr>
        <p:txBody>
          <a:bodyPr vert="eaVert" wrap="square">
            <a:spAutoFit/>
          </a:bodyPr>
          <a:lstStyle/>
          <a:p>
            <a:r>
              <a:rPr lang="zh-CN" altLang="en-US" b="1" spc="300" dirty="0" smtClean="0">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”软工“初步印象</a:t>
            </a:r>
            <a:endParaRPr lang="zh-CN" altLang="en-US" b="1" spc="300" dirty="0">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5099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思考以下说法</a:t>
            </a:r>
            <a:endParaRPr lang="zh-CN" altLang="en-US" dirty="0"/>
          </a:p>
        </p:txBody>
      </p:sp>
      <p:sp>
        <p:nvSpPr>
          <p:cNvPr id="3" name="内容占位符 2"/>
          <p:cNvSpPr>
            <a:spLocks noGrp="1"/>
          </p:cNvSpPr>
          <p:nvPr>
            <p:ph idx="1"/>
          </p:nvPr>
        </p:nvSpPr>
        <p:spPr>
          <a:xfrm>
            <a:off x="468313" y="1268760"/>
            <a:ext cx="8142287" cy="4608165"/>
          </a:xfrm>
        </p:spPr>
        <p:txBody>
          <a:bodyPr/>
          <a:lstStyle/>
          <a:p>
            <a:pPr>
              <a:spcAft>
                <a:spcPts val="600"/>
              </a:spcAft>
            </a:pPr>
            <a:r>
              <a:rPr lang="zh-CN" altLang="en-US" sz="2400" dirty="0" smtClean="0">
                <a:latin typeface="楷体" panose="02010609060101010101" pitchFamily="49" charset="-122"/>
                <a:ea typeface="楷体" panose="02010609060101010101" pitchFamily="49" charset="-122"/>
              </a:rPr>
              <a:t>我们已经有了一本写满软件开发标准和规程的宝典，难道不能提供我们所需要的所有信息吗？</a:t>
            </a:r>
            <a:endParaRPr lang="en-US" altLang="zh-CN" sz="2400" dirty="0" smtClean="0">
              <a:latin typeface="楷体" panose="02010609060101010101" pitchFamily="49" charset="-122"/>
              <a:ea typeface="楷体" panose="02010609060101010101" pitchFamily="49" charset="-122"/>
            </a:endParaRPr>
          </a:p>
          <a:p>
            <a:pPr>
              <a:spcAft>
                <a:spcPts val="600"/>
              </a:spcAft>
            </a:pPr>
            <a:r>
              <a:rPr lang="zh-CN" altLang="en-US" sz="2400" dirty="0" smtClean="0">
                <a:latin typeface="楷体" panose="02010609060101010101" pitchFamily="49" charset="-122"/>
                <a:ea typeface="楷体" panose="02010609060101010101" pitchFamily="49" charset="-122"/>
              </a:rPr>
              <a:t>如果我们未能按时交付计划，可以通过增加程序员的人数而赶上进度。</a:t>
            </a:r>
            <a:endParaRPr lang="en-US" altLang="zh-CN" sz="2400" dirty="0" smtClean="0">
              <a:latin typeface="楷体" panose="02010609060101010101" pitchFamily="49" charset="-122"/>
              <a:ea typeface="楷体" panose="02010609060101010101" pitchFamily="49" charset="-122"/>
            </a:endParaRPr>
          </a:p>
          <a:p>
            <a:pPr>
              <a:spcAft>
                <a:spcPts val="600"/>
              </a:spcAft>
            </a:pPr>
            <a:r>
              <a:rPr lang="zh-CN" altLang="en-US" sz="2400" dirty="0">
                <a:latin typeface="楷体" panose="02010609060101010101" pitchFamily="49" charset="-122"/>
                <a:ea typeface="楷体" panose="02010609060101010101" pitchFamily="49" charset="-122"/>
              </a:rPr>
              <a:t>如果</a:t>
            </a:r>
            <a:r>
              <a:rPr lang="zh-CN" altLang="en-US" sz="2400" dirty="0" smtClean="0">
                <a:latin typeface="楷体" panose="02010609060101010101" pitchFamily="49" charset="-122"/>
                <a:ea typeface="楷体" panose="02010609060101010101" pitchFamily="49" charset="-122"/>
              </a:rPr>
              <a:t>决定将软件外包给第三方公司，就可以放手不管，完全交给第三方公司开发。</a:t>
            </a:r>
            <a:endParaRPr lang="en-US" altLang="zh-CN" sz="2400" dirty="0" smtClean="0">
              <a:latin typeface="楷体" panose="02010609060101010101" pitchFamily="49" charset="-122"/>
              <a:ea typeface="楷体" panose="02010609060101010101" pitchFamily="49" charset="-122"/>
            </a:endParaRPr>
          </a:p>
          <a:p>
            <a:pPr>
              <a:spcAft>
                <a:spcPts val="600"/>
              </a:spcAft>
            </a:pPr>
            <a:r>
              <a:rPr lang="zh-CN" altLang="en-US" sz="2400" dirty="0" smtClean="0">
                <a:latin typeface="楷体" panose="02010609060101010101" pitchFamily="49" charset="-122"/>
                <a:ea typeface="楷体" panose="02010609060101010101" pitchFamily="49" charset="-122"/>
              </a:rPr>
              <a:t>有了对项目目标的大概了解，便足以开始编写代码，可以在之后的项目开发过程中逐步充实细节。</a:t>
            </a:r>
            <a:endParaRPr lang="en-US" altLang="zh-CN" sz="2400" dirty="0" smtClean="0">
              <a:latin typeface="楷体" panose="02010609060101010101" pitchFamily="49" charset="-122"/>
              <a:ea typeface="楷体" panose="02010609060101010101" pitchFamily="49" charset="-122"/>
            </a:endParaRPr>
          </a:p>
          <a:p>
            <a:pPr>
              <a:spcAft>
                <a:spcPts val="600"/>
              </a:spcAft>
            </a:pPr>
            <a:r>
              <a:rPr lang="zh-CN" altLang="en-US" sz="2400" dirty="0" smtClean="0">
                <a:latin typeface="楷体" panose="02010609060101010101" pitchFamily="49" charset="-122"/>
                <a:ea typeface="楷体" panose="02010609060101010101" pitchFamily="49" charset="-122"/>
              </a:rPr>
              <a:t>虽然软件需求不断变更，但是因为软件是弹性的，因此可以很容易的适应变更。</a:t>
            </a:r>
            <a:endParaRPr lang="en-US" altLang="zh-CN" sz="2400" dirty="0" smtClean="0">
              <a:latin typeface="楷体" panose="02010609060101010101" pitchFamily="49" charset="-122"/>
              <a:ea typeface="楷体" panose="02010609060101010101" pitchFamily="49" charset="-122"/>
            </a:endParaRPr>
          </a:p>
          <a:p>
            <a:pPr>
              <a:spcAft>
                <a:spcPts val="600"/>
              </a:spcAft>
            </a:pPr>
            <a:endParaRPr lang="zh-CN" altLang="en-US" sz="2400" dirty="0">
              <a:latin typeface="楷体" panose="02010609060101010101" pitchFamily="49" charset="-122"/>
              <a:ea typeface="楷体" panose="02010609060101010101" pitchFamily="49" charset="-122"/>
            </a:endParaRPr>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14</a:t>
            </a:fld>
            <a:endParaRPr lang="en-US" altLang="zh-CN"/>
          </a:p>
        </p:txBody>
      </p:sp>
    </p:spTree>
    <p:extLst>
      <p:ext uri="{BB962C8B-B14F-4D97-AF65-F5344CB8AC3E}">
        <p14:creationId xmlns:p14="http://schemas.microsoft.com/office/powerpoint/2010/main" val="4188265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思考以下说法</a:t>
            </a:r>
            <a:endParaRPr lang="zh-CN" altLang="en-US" dirty="0"/>
          </a:p>
        </p:txBody>
      </p:sp>
      <p:sp>
        <p:nvSpPr>
          <p:cNvPr id="3" name="内容占位符 2"/>
          <p:cNvSpPr>
            <a:spLocks noGrp="1"/>
          </p:cNvSpPr>
          <p:nvPr>
            <p:ph idx="1"/>
          </p:nvPr>
        </p:nvSpPr>
        <p:spPr>
          <a:xfrm>
            <a:off x="468313" y="1268760"/>
            <a:ext cx="8142287" cy="4608165"/>
          </a:xfrm>
        </p:spPr>
        <p:txBody>
          <a:bodyPr/>
          <a:lstStyle/>
          <a:p>
            <a:pPr>
              <a:spcAft>
                <a:spcPts val="600"/>
              </a:spcAft>
            </a:pPr>
            <a:r>
              <a:rPr lang="zh-CN" altLang="en-US" sz="2400" dirty="0" smtClean="0">
                <a:latin typeface="楷体" panose="02010609060101010101" pitchFamily="49" charset="-122"/>
                <a:ea typeface="楷体" panose="02010609060101010101" pitchFamily="49" charset="-122"/>
              </a:rPr>
              <a:t>当我们完成程序并将其交付使用之后，我们的任务就完成了。</a:t>
            </a:r>
            <a:endParaRPr lang="en-US" altLang="zh-CN" sz="2400" dirty="0" smtClean="0">
              <a:latin typeface="楷体" panose="02010609060101010101" pitchFamily="49" charset="-122"/>
              <a:ea typeface="楷体" panose="02010609060101010101" pitchFamily="49" charset="-122"/>
            </a:endParaRPr>
          </a:p>
          <a:p>
            <a:pPr>
              <a:spcAft>
                <a:spcPts val="600"/>
              </a:spcAft>
            </a:pPr>
            <a:r>
              <a:rPr lang="zh-CN" altLang="en-US" sz="2400" dirty="0" smtClean="0">
                <a:latin typeface="楷体" panose="02010609060101010101" pitchFamily="49" charset="-122"/>
                <a:ea typeface="楷体" panose="02010609060101010101" pitchFamily="49" charset="-122"/>
              </a:rPr>
              <a:t>对于一个成功的软件项目，可执行程序是唯一可交付的工作成果。</a:t>
            </a:r>
            <a:endParaRPr lang="en-US" altLang="zh-CN" sz="2400" dirty="0" smtClean="0">
              <a:latin typeface="楷体" panose="02010609060101010101" pitchFamily="49" charset="-122"/>
              <a:ea typeface="楷体" panose="02010609060101010101" pitchFamily="49" charset="-122"/>
            </a:endParaRPr>
          </a:p>
          <a:p>
            <a:pPr>
              <a:spcAft>
                <a:spcPts val="600"/>
              </a:spcAft>
            </a:pPr>
            <a:r>
              <a:rPr lang="zh-CN" altLang="en-US" sz="2400" dirty="0" smtClean="0">
                <a:latin typeface="楷体" panose="02010609060101010101" pitchFamily="49" charset="-122"/>
                <a:ea typeface="楷体" panose="02010609060101010101" pitchFamily="49" charset="-122"/>
              </a:rPr>
              <a:t>软件工程将导致我们产生大量无用文档，并因此降低工作效率。</a:t>
            </a:r>
            <a:endParaRPr lang="en-US" altLang="zh-CN" sz="2400" dirty="0" smtClean="0">
              <a:latin typeface="楷体" panose="02010609060101010101" pitchFamily="49" charset="-122"/>
              <a:ea typeface="楷体" panose="02010609060101010101" pitchFamily="49" charset="-122"/>
            </a:endParaRPr>
          </a:p>
          <a:p>
            <a:pPr>
              <a:spcAft>
                <a:spcPts val="600"/>
              </a:spcAft>
            </a:pPr>
            <a:r>
              <a:rPr lang="zh-CN" altLang="en-US" sz="2400" dirty="0">
                <a:latin typeface="楷体" panose="02010609060101010101" pitchFamily="49" charset="-122"/>
                <a:ea typeface="楷体" panose="02010609060101010101" pitchFamily="49" charset="-122"/>
              </a:rPr>
              <a:t>直到运行</a:t>
            </a:r>
            <a:r>
              <a:rPr lang="zh-CN" altLang="en-US" sz="2400" dirty="0" smtClean="0">
                <a:latin typeface="楷体" panose="02010609060101010101" pitchFamily="49" charset="-122"/>
                <a:ea typeface="楷体" panose="02010609060101010101" pitchFamily="49" charset="-122"/>
              </a:rPr>
              <a:t>开始，才能评估其质量。</a:t>
            </a:r>
            <a:endParaRPr lang="zh-CN" altLang="en-US" sz="2400" dirty="0">
              <a:latin typeface="楷体" panose="02010609060101010101" pitchFamily="49" charset="-122"/>
              <a:ea typeface="楷体" panose="02010609060101010101" pitchFamily="49" charset="-122"/>
            </a:endParaRPr>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15</a:t>
            </a:fld>
            <a:endParaRPr lang="en-US" altLang="zh-CN"/>
          </a:p>
        </p:txBody>
      </p:sp>
    </p:spTree>
    <p:extLst>
      <p:ext uri="{BB962C8B-B14F-4D97-AF65-F5344CB8AC3E}">
        <p14:creationId xmlns:p14="http://schemas.microsoft.com/office/powerpoint/2010/main" val="2255466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软件神话</a:t>
            </a:r>
            <a:endParaRPr lang="zh-CN" altLang="en-US" dirty="0"/>
          </a:p>
        </p:txBody>
      </p:sp>
      <p:sp>
        <p:nvSpPr>
          <p:cNvPr id="3" name="内容占位符 2"/>
          <p:cNvSpPr>
            <a:spLocks noGrp="1"/>
          </p:cNvSpPr>
          <p:nvPr>
            <p:ph idx="1"/>
          </p:nvPr>
        </p:nvSpPr>
        <p:spPr/>
        <p:txBody>
          <a:bodyPr/>
          <a:lstStyle/>
          <a:p>
            <a:r>
              <a:rPr lang="zh-CN" altLang="en-US" dirty="0" smtClean="0"/>
              <a:t>以上说法就是所谓“软件神话</a:t>
            </a:r>
            <a:r>
              <a:rPr lang="zh-CN" altLang="en-US" dirty="0"/>
              <a:t>”</a:t>
            </a:r>
            <a:endParaRPr lang="en-US" altLang="zh-CN" dirty="0" smtClean="0"/>
          </a:p>
          <a:p>
            <a:r>
              <a:rPr lang="zh-CN" altLang="en-US" dirty="0" smtClean="0"/>
              <a:t>软件神话</a:t>
            </a:r>
            <a:endParaRPr lang="en-US" altLang="zh-CN" dirty="0" smtClean="0"/>
          </a:p>
          <a:p>
            <a:pPr lvl="1"/>
            <a:r>
              <a:rPr lang="zh-CN" altLang="en-US" dirty="0" smtClean="0"/>
              <a:t>关于软件及其开发过程的一些被人们盲目相信的说法</a:t>
            </a:r>
            <a:endParaRPr lang="en-US" altLang="zh-CN" dirty="0" smtClean="0"/>
          </a:p>
          <a:p>
            <a:pPr lvl="1"/>
            <a:r>
              <a:rPr lang="zh-CN" altLang="en-US" dirty="0" smtClean="0"/>
              <a:t>今天，大多数有经验的软件工程师已经意识到软件神话的本质，它实际上误导了管理者和从业人员，有时甚至产生非常严重的后果</a:t>
            </a:r>
            <a:endParaRPr lang="en-US" altLang="zh-CN" dirty="0" smtClean="0"/>
          </a:p>
          <a:p>
            <a:pPr lvl="1"/>
            <a:r>
              <a:rPr lang="zh-CN" altLang="en-US" dirty="0" smtClean="0"/>
              <a:t>但是直到今天，由于习惯和态度的根深蒂固，软件神话的遗风犹存</a:t>
            </a:r>
            <a:endParaRPr lang="zh-CN" altLang="en-US" dirty="0"/>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16</a:t>
            </a:fld>
            <a:endParaRPr lang="en-US" altLang="zh-CN"/>
          </a:p>
        </p:txBody>
      </p:sp>
    </p:spTree>
    <p:extLst>
      <p:ext uri="{BB962C8B-B14F-4D97-AF65-F5344CB8AC3E}">
        <p14:creationId xmlns:p14="http://schemas.microsoft.com/office/powerpoint/2010/main" val="2656913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软件工程的诞生</a:t>
            </a:r>
            <a:endParaRPr lang="zh-CN" altLang="en-US" dirty="0"/>
          </a:p>
        </p:txBody>
      </p:sp>
      <p:sp>
        <p:nvSpPr>
          <p:cNvPr id="3" name="内容占位符 2"/>
          <p:cNvSpPr>
            <a:spLocks noGrp="1"/>
          </p:cNvSpPr>
          <p:nvPr>
            <p:ph idx="1"/>
          </p:nvPr>
        </p:nvSpPr>
        <p:spPr>
          <a:xfrm>
            <a:off x="468313" y="1268760"/>
            <a:ext cx="8142287" cy="4824536"/>
          </a:xfrm>
        </p:spPr>
        <p:txBody>
          <a:bodyPr/>
          <a:lstStyle/>
          <a:p>
            <a:r>
              <a:rPr lang="en-US" altLang="zh-CN" sz="2000" dirty="0"/>
              <a:t>20 </a:t>
            </a:r>
            <a:r>
              <a:rPr lang="zh-CN" altLang="en-US" sz="2000" dirty="0"/>
              <a:t>世纪</a:t>
            </a:r>
            <a:r>
              <a:rPr lang="en-US" altLang="zh-CN" sz="2000" dirty="0"/>
              <a:t>60</a:t>
            </a:r>
            <a:r>
              <a:rPr lang="zh-CN" altLang="en-US" sz="2000" dirty="0"/>
              <a:t>年代</a:t>
            </a:r>
            <a:r>
              <a:rPr lang="zh-CN" altLang="en-US" sz="2000" dirty="0" smtClean="0"/>
              <a:t>以前</a:t>
            </a:r>
            <a:endParaRPr lang="en-US" altLang="zh-CN" sz="2000" dirty="0" smtClean="0"/>
          </a:p>
          <a:p>
            <a:pPr lvl="1"/>
            <a:r>
              <a:rPr lang="zh-CN" altLang="en-US" sz="1800" dirty="0" smtClean="0"/>
              <a:t>软件</a:t>
            </a:r>
            <a:r>
              <a:rPr lang="zh-CN" altLang="en-US" sz="1800" dirty="0"/>
              <a:t>设计往往只是为了一个特定的</a:t>
            </a:r>
            <a:r>
              <a:rPr lang="zh-CN" altLang="en-US" sz="1800" dirty="0" smtClean="0"/>
              <a:t>应用（数学计算性的）</a:t>
            </a:r>
            <a:endParaRPr lang="en-US" altLang="zh-CN" sz="1800" dirty="0" smtClean="0"/>
          </a:p>
          <a:p>
            <a:pPr lvl="1"/>
            <a:r>
              <a:rPr lang="zh-CN" altLang="en-US" sz="1800" dirty="0" smtClean="0"/>
              <a:t>采用</a:t>
            </a:r>
            <a:r>
              <a:rPr lang="zh-CN" altLang="en-US" sz="1800" dirty="0"/>
              <a:t>密切依赖于计算机的机器代码或</a:t>
            </a:r>
            <a:r>
              <a:rPr lang="zh-CN" altLang="en-US" sz="1800" dirty="0" smtClean="0"/>
              <a:t>汇编语言</a:t>
            </a:r>
            <a:endParaRPr lang="en-US" altLang="zh-CN" sz="1800" dirty="0"/>
          </a:p>
          <a:p>
            <a:pPr lvl="1"/>
            <a:r>
              <a:rPr lang="zh-CN" altLang="en-US" sz="1800" dirty="0"/>
              <a:t>设计软件往往等同于</a:t>
            </a:r>
            <a:r>
              <a:rPr lang="zh-CN" altLang="en-US" sz="1800" dirty="0" smtClean="0"/>
              <a:t>编制程序</a:t>
            </a:r>
            <a:endParaRPr lang="en-US" altLang="zh-CN" sz="1800" dirty="0" smtClean="0"/>
          </a:p>
          <a:p>
            <a:r>
              <a:rPr lang="en-US" altLang="zh-CN" sz="2000" dirty="0"/>
              <a:t>60</a:t>
            </a:r>
            <a:r>
              <a:rPr lang="zh-CN" altLang="en-US" sz="2000" dirty="0"/>
              <a:t>年代</a:t>
            </a:r>
            <a:r>
              <a:rPr lang="zh-CN" altLang="en-US" sz="2000" dirty="0" smtClean="0"/>
              <a:t>中期</a:t>
            </a:r>
            <a:endParaRPr lang="en-US" altLang="zh-CN" sz="2000" dirty="0" smtClean="0"/>
          </a:p>
          <a:p>
            <a:pPr lvl="1"/>
            <a:r>
              <a:rPr lang="zh-CN" altLang="en-US" sz="1800" dirty="0"/>
              <a:t>大容量、高速度</a:t>
            </a:r>
            <a:r>
              <a:rPr lang="zh-CN" altLang="en-US" sz="1800" b="1" dirty="0"/>
              <a:t>计算机</a:t>
            </a:r>
            <a:r>
              <a:rPr lang="zh-CN" altLang="en-US" sz="1800" dirty="0"/>
              <a:t>的</a:t>
            </a:r>
            <a:r>
              <a:rPr lang="zh-CN" altLang="en-US" sz="1800" dirty="0" smtClean="0"/>
              <a:t>出现；</a:t>
            </a:r>
            <a:r>
              <a:rPr lang="zh-CN" altLang="en-US" sz="1800" b="1" dirty="0" smtClean="0"/>
              <a:t>高级语言</a:t>
            </a:r>
            <a:r>
              <a:rPr lang="zh-CN" altLang="en-US" sz="1800" dirty="0"/>
              <a:t>开始</a:t>
            </a:r>
            <a:r>
              <a:rPr lang="zh-CN" altLang="en-US" sz="1800" dirty="0" smtClean="0"/>
              <a:t>出现</a:t>
            </a:r>
            <a:r>
              <a:rPr lang="zh-CN" altLang="en-US" sz="1800" dirty="0"/>
              <a:t>；</a:t>
            </a:r>
            <a:r>
              <a:rPr lang="zh-CN" altLang="en-US" sz="1800" b="1" dirty="0" smtClean="0"/>
              <a:t>操作系统</a:t>
            </a:r>
            <a:r>
              <a:rPr lang="zh-CN" altLang="en-US" sz="1800" dirty="0"/>
              <a:t>的发展引起了计算机应用方式的</a:t>
            </a:r>
            <a:r>
              <a:rPr lang="zh-CN" altLang="en-US" sz="1800" dirty="0" smtClean="0"/>
              <a:t>变化</a:t>
            </a:r>
            <a:r>
              <a:rPr lang="zh-CN" altLang="en-US" sz="1800" dirty="0"/>
              <a:t>；</a:t>
            </a:r>
            <a:r>
              <a:rPr lang="zh-CN" altLang="en-US" sz="1800" dirty="0" smtClean="0"/>
              <a:t>大量</a:t>
            </a:r>
            <a:r>
              <a:rPr lang="zh-CN" altLang="en-US" sz="1800" dirty="0"/>
              <a:t>数据处理导致第一代</a:t>
            </a:r>
            <a:r>
              <a:rPr lang="zh-CN" altLang="en-US" sz="1800" b="1" dirty="0"/>
              <a:t>数据库管理系统</a:t>
            </a:r>
            <a:r>
              <a:rPr lang="zh-CN" altLang="en-US" sz="1800" dirty="0"/>
              <a:t>的</a:t>
            </a:r>
            <a:r>
              <a:rPr lang="zh-CN" altLang="en-US" sz="1800" dirty="0" smtClean="0"/>
              <a:t>诞生</a:t>
            </a:r>
            <a:endParaRPr lang="en-US" altLang="zh-CN" sz="1800" dirty="0" smtClean="0"/>
          </a:p>
          <a:p>
            <a:pPr lvl="1"/>
            <a:r>
              <a:rPr lang="zh-CN" altLang="en-US" sz="1800" dirty="0" smtClean="0"/>
              <a:t>软件系统的规模越来越大，复杂程度越来越高，软件可靠性问题也</a:t>
            </a:r>
            <a:r>
              <a:rPr lang="zh-CN" altLang="en-US" sz="1800" dirty="0"/>
              <a:t>越来越</a:t>
            </a:r>
            <a:r>
              <a:rPr lang="zh-CN" altLang="en-US" sz="1800" dirty="0" smtClean="0"/>
              <a:t>突出，开始</a:t>
            </a:r>
            <a:r>
              <a:rPr lang="zh-CN" altLang="en-US" sz="1800" dirty="0"/>
              <a:t>爆发众所周知的</a:t>
            </a:r>
            <a:r>
              <a:rPr lang="zh-CN" altLang="en-US" sz="1800" b="1" dirty="0">
                <a:solidFill>
                  <a:srgbClr val="C00000"/>
                </a:solidFill>
              </a:rPr>
              <a:t>软件危机</a:t>
            </a:r>
            <a:endParaRPr lang="en-US" altLang="zh-CN" sz="2000" b="1" dirty="0" smtClean="0">
              <a:solidFill>
                <a:srgbClr val="C00000"/>
              </a:solidFill>
            </a:endParaRPr>
          </a:p>
          <a:p>
            <a:r>
              <a:rPr lang="en-US" altLang="zh-CN" sz="2000" dirty="0"/>
              <a:t>1968</a:t>
            </a:r>
            <a:r>
              <a:rPr lang="zh-CN" altLang="en-US" sz="2000" dirty="0"/>
              <a:t>、</a:t>
            </a:r>
            <a:r>
              <a:rPr lang="en-US" altLang="zh-CN" sz="2000" dirty="0"/>
              <a:t>1969</a:t>
            </a:r>
            <a:r>
              <a:rPr lang="zh-CN" altLang="en-US" sz="2000" dirty="0" smtClean="0"/>
              <a:t>年，最初的软工大会</a:t>
            </a:r>
            <a:endParaRPr lang="en-US" altLang="zh-CN" sz="2000" dirty="0" smtClean="0"/>
          </a:p>
          <a:p>
            <a:pPr lvl="1"/>
            <a:r>
              <a:rPr lang="zh-CN" altLang="en-US" sz="1800" dirty="0"/>
              <a:t>为了</a:t>
            </a:r>
            <a:r>
              <a:rPr lang="zh-CN" altLang="en-US" sz="1800" dirty="0" smtClean="0"/>
              <a:t>解决问题，北大西洋</a:t>
            </a:r>
            <a:r>
              <a:rPr lang="zh-CN" altLang="en-US" sz="1800" dirty="0"/>
              <a:t>公约组织（</a:t>
            </a:r>
            <a:r>
              <a:rPr lang="en-US" altLang="zh-CN" sz="1800" dirty="0"/>
              <a:t>NATO</a:t>
            </a:r>
            <a:r>
              <a:rPr lang="zh-CN" altLang="en-US" sz="1800" dirty="0" smtClean="0"/>
              <a:t>）在</a:t>
            </a:r>
            <a:r>
              <a:rPr lang="en-US" altLang="zh-CN" sz="1800" dirty="0"/>
              <a:t>1968</a:t>
            </a:r>
            <a:r>
              <a:rPr lang="zh-CN" altLang="en-US" sz="1800" dirty="0"/>
              <a:t>、</a:t>
            </a:r>
            <a:r>
              <a:rPr lang="en-US" altLang="zh-CN" sz="1800" dirty="0"/>
              <a:t>1969</a:t>
            </a:r>
            <a:r>
              <a:rPr lang="zh-CN" altLang="en-US" sz="1800" dirty="0"/>
              <a:t>年连续召开两次著名的</a:t>
            </a:r>
            <a:r>
              <a:rPr lang="en-US" altLang="zh-CN" sz="1800" dirty="0"/>
              <a:t>NATO</a:t>
            </a:r>
            <a:r>
              <a:rPr lang="zh-CN" altLang="en-US" sz="1800" dirty="0"/>
              <a:t>会议，并同时提出</a:t>
            </a:r>
            <a:r>
              <a:rPr lang="zh-CN" altLang="en-US" sz="1800" b="1" dirty="0">
                <a:solidFill>
                  <a:srgbClr val="C00000"/>
                </a:solidFill>
              </a:rPr>
              <a:t>软件工程</a:t>
            </a:r>
            <a:r>
              <a:rPr lang="zh-CN" altLang="en-US" sz="1800" dirty="0"/>
              <a:t>的</a:t>
            </a:r>
            <a:r>
              <a:rPr lang="zh-CN" altLang="en-US" sz="1800" dirty="0" smtClean="0"/>
              <a:t>概念</a:t>
            </a:r>
            <a:endParaRPr lang="zh-CN" altLang="en-US" sz="1800" dirty="0"/>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17</a:t>
            </a:fld>
            <a:endParaRPr lang="en-US" altLang="zh-CN"/>
          </a:p>
        </p:txBody>
      </p:sp>
      <p:sp>
        <p:nvSpPr>
          <p:cNvPr id="6" name="矩形 5"/>
          <p:cNvSpPr/>
          <p:nvPr/>
        </p:nvSpPr>
        <p:spPr>
          <a:xfrm>
            <a:off x="899592" y="5515864"/>
            <a:ext cx="5444119" cy="461665"/>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rPr>
              <a:t>思考：体会软件危机背后的深</a:t>
            </a:r>
            <a:r>
              <a:rPr lang="zh-CN" altLang="en-US" b="1" dirty="0">
                <a:solidFill>
                  <a:srgbClr val="FF0000"/>
                </a:solidFill>
                <a:latin typeface="楷体" panose="02010609060101010101" pitchFamily="49" charset="-122"/>
                <a:ea typeface="楷体" panose="02010609060101010101" pitchFamily="49" charset="-122"/>
              </a:rPr>
              <a:t>层次</a:t>
            </a:r>
            <a:r>
              <a:rPr lang="zh-CN" altLang="en-US" b="1" dirty="0" smtClean="0">
                <a:solidFill>
                  <a:srgbClr val="FF0000"/>
                </a:solidFill>
                <a:latin typeface="楷体" panose="02010609060101010101" pitchFamily="49" charset="-122"/>
                <a:ea typeface="楷体" panose="02010609060101010101" pitchFamily="49" charset="-122"/>
              </a:rPr>
              <a:t>原因</a:t>
            </a:r>
            <a:endParaRPr lang="zh-CN" altLang="en-US" b="1"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00656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b="1" dirty="0" smtClean="0"/>
              <a:t>计算机的世界 </a:t>
            </a:r>
            <a:r>
              <a:rPr lang="en-US" altLang="zh-CN" b="1" dirty="0" smtClean="0"/>
              <a:t>vs </a:t>
            </a:r>
            <a:r>
              <a:rPr lang="zh-CN" altLang="en-US" b="1" dirty="0" smtClean="0"/>
              <a:t>现实世界</a:t>
            </a:r>
          </a:p>
        </p:txBody>
      </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l="7198" t="20228" r="2728" b="19721"/>
          <a:stretch/>
        </p:blipFill>
        <p:spPr>
          <a:xfrm>
            <a:off x="5364088" y="3573015"/>
            <a:ext cx="3672408" cy="2448273"/>
          </a:xfrm>
          <a:prstGeom prst="rect">
            <a:avLst/>
          </a:prstGeom>
          <a:ln>
            <a:noFill/>
          </a:ln>
          <a:effectLst>
            <a:softEdge rad="112500"/>
          </a:effectLst>
        </p:spPr>
      </p:pic>
      <p:sp>
        <p:nvSpPr>
          <p:cNvPr id="20483" name="内容占位符 2"/>
          <p:cNvSpPr>
            <a:spLocks noGrp="1"/>
          </p:cNvSpPr>
          <p:nvPr>
            <p:ph idx="1"/>
          </p:nvPr>
        </p:nvSpPr>
        <p:spPr>
          <a:xfrm>
            <a:off x="468313" y="1340768"/>
            <a:ext cx="8142287" cy="4536157"/>
          </a:xfrm>
        </p:spPr>
        <p:txBody>
          <a:bodyPr/>
          <a:lstStyle/>
          <a:p>
            <a:r>
              <a:rPr lang="zh-CN" altLang="en-US" sz="2400" dirty="0" smtClean="0">
                <a:latin typeface="+mn-ea"/>
              </a:rPr>
              <a:t>帮助人类解决问题的工具</a:t>
            </a:r>
            <a:endParaRPr lang="en-US" altLang="zh-CN" sz="2400" dirty="0" smtClean="0">
              <a:latin typeface="+mn-ea"/>
            </a:endParaRPr>
          </a:p>
          <a:p>
            <a:pPr lvl="1"/>
            <a:r>
              <a:rPr lang="zh-CN" altLang="en-US" sz="2000" dirty="0" smtClean="0">
                <a:latin typeface="+mn-ea"/>
              </a:rPr>
              <a:t>计算机科学是解决问题的科学</a:t>
            </a:r>
            <a:endParaRPr lang="en-US" altLang="zh-CN" sz="2000" dirty="0" smtClean="0">
              <a:latin typeface="+mn-ea"/>
            </a:endParaRPr>
          </a:p>
          <a:p>
            <a:pPr lvl="1"/>
            <a:r>
              <a:rPr lang="zh-CN" altLang="en-US" sz="2000" dirty="0" smtClean="0">
                <a:latin typeface="+mn-ea"/>
              </a:rPr>
              <a:t>只能识别</a:t>
            </a:r>
            <a:r>
              <a:rPr lang="en-US" altLang="zh-CN" sz="2000" dirty="0" smtClean="0">
                <a:latin typeface="+mn-ea"/>
              </a:rPr>
              <a:t>2</a:t>
            </a:r>
            <a:r>
              <a:rPr lang="zh-CN" altLang="en-US" sz="2000" dirty="0" smtClean="0">
                <a:latin typeface="+mn-ea"/>
              </a:rPr>
              <a:t>个符号：</a:t>
            </a:r>
            <a:r>
              <a:rPr lang="en-US" altLang="zh-CN" sz="2000" dirty="0" smtClean="0">
                <a:solidFill>
                  <a:srgbClr val="FF0000"/>
                </a:solidFill>
                <a:latin typeface="+mn-ea"/>
              </a:rPr>
              <a:t>0</a:t>
            </a:r>
            <a:r>
              <a:rPr lang="zh-CN" altLang="en-US" sz="2000" dirty="0" smtClean="0">
                <a:solidFill>
                  <a:srgbClr val="FF0000"/>
                </a:solidFill>
                <a:latin typeface="+mn-ea"/>
              </a:rPr>
              <a:t>，</a:t>
            </a:r>
            <a:r>
              <a:rPr lang="en-US" altLang="zh-CN" sz="2000" dirty="0" smtClean="0">
                <a:solidFill>
                  <a:srgbClr val="FF0000"/>
                </a:solidFill>
                <a:latin typeface="+mn-ea"/>
              </a:rPr>
              <a:t>1</a:t>
            </a:r>
            <a:endParaRPr lang="en-US" altLang="zh-CN" sz="2000" dirty="0" smtClean="0">
              <a:latin typeface="+mn-ea"/>
            </a:endParaRPr>
          </a:p>
          <a:p>
            <a:r>
              <a:rPr lang="zh-CN" altLang="en-US" sz="2400" dirty="0" smtClean="0">
                <a:latin typeface="+mn-ea"/>
              </a:rPr>
              <a:t>人类大脑的拓展和延伸</a:t>
            </a:r>
            <a:endParaRPr lang="en-US" altLang="zh-CN" sz="2400" dirty="0" smtClean="0">
              <a:latin typeface="+mn-ea"/>
            </a:endParaRPr>
          </a:p>
          <a:p>
            <a:pPr lvl="1"/>
            <a:r>
              <a:rPr lang="zh-CN" altLang="en-US" sz="2000" dirty="0" smtClean="0">
                <a:latin typeface="+mn-ea"/>
              </a:rPr>
              <a:t>时间</a:t>
            </a:r>
            <a:endParaRPr lang="en-US" altLang="zh-CN" sz="2000" dirty="0" smtClean="0">
              <a:latin typeface="+mn-ea"/>
            </a:endParaRPr>
          </a:p>
          <a:p>
            <a:pPr lvl="1"/>
            <a:r>
              <a:rPr lang="zh-CN" altLang="en-US" sz="2000" dirty="0" smtClean="0">
                <a:latin typeface="+mn-ea"/>
              </a:rPr>
              <a:t>空间</a:t>
            </a:r>
            <a:endParaRPr lang="en-US" altLang="zh-CN" sz="2000" dirty="0" smtClean="0">
              <a:latin typeface="+mn-ea"/>
            </a:endParaRPr>
          </a:p>
          <a:p>
            <a:r>
              <a:rPr lang="zh-CN" altLang="en-US" sz="2400" dirty="0" smtClean="0">
                <a:latin typeface="+mn-ea"/>
              </a:rPr>
              <a:t>计算机面对的问题</a:t>
            </a:r>
            <a:endParaRPr lang="en-US" altLang="zh-CN" sz="2400" dirty="0" smtClean="0">
              <a:latin typeface="+mn-ea"/>
            </a:endParaRPr>
          </a:p>
          <a:p>
            <a:pPr lvl="1"/>
            <a:r>
              <a:rPr lang="zh-CN" altLang="en-US" sz="2000" dirty="0" smtClean="0">
                <a:latin typeface="+mn-ea"/>
              </a:rPr>
              <a:t>不能解决的问题</a:t>
            </a:r>
            <a:endParaRPr lang="en-US" altLang="zh-CN" sz="2000" dirty="0" smtClean="0">
              <a:latin typeface="+mn-ea"/>
            </a:endParaRPr>
          </a:p>
          <a:p>
            <a:pPr lvl="1"/>
            <a:r>
              <a:rPr lang="zh-CN" altLang="en-US" sz="2000" dirty="0" smtClean="0">
                <a:latin typeface="+mn-ea"/>
              </a:rPr>
              <a:t>需要无限资源才能解决的问题（例如</a:t>
            </a:r>
            <a:r>
              <a:rPr lang="en-US" altLang="zh-CN" sz="2000" dirty="0" smtClean="0">
                <a:latin typeface="+mn-ea"/>
              </a:rPr>
              <a:t>500</a:t>
            </a:r>
            <a:r>
              <a:rPr lang="zh-CN" altLang="en-US" sz="2000" dirty="0" smtClean="0">
                <a:latin typeface="+mn-ea"/>
              </a:rPr>
              <a:t>年）</a:t>
            </a:r>
            <a:endParaRPr lang="en-US" altLang="zh-CN" sz="2000" dirty="0" smtClean="0">
              <a:latin typeface="+mn-ea"/>
            </a:endParaRPr>
          </a:p>
          <a:p>
            <a:pPr lvl="1"/>
            <a:r>
              <a:rPr lang="zh-CN" altLang="en-US" sz="2000" dirty="0" smtClean="0">
                <a:solidFill>
                  <a:srgbClr val="C00000"/>
                </a:solidFill>
                <a:latin typeface="+mn-ea"/>
              </a:rPr>
              <a:t>利用有限资源就能解决的问题</a:t>
            </a:r>
            <a:endParaRPr lang="en-US" altLang="zh-CN" sz="2000" dirty="0" smtClean="0">
              <a:solidFill>
                <a:srgbClr val="C00000"/>
              </a:solidFill>
              <a:latin typeface="+mn-ea"/>
            </a:endParaRPr>
          </a:p>
          <a:p>
            <a:r>
              <a:rPr lang="zh-CN" altLang="en-US" sz="2400" dirty="0" smtClean="0">
                <a:latin typeface="+mn-ea"/>
              </a:rPr>
              <a:t>计算机在</a:t>
            </a:r>
            <a:r>
              <a:rPr lang="zh-CN" altLang="en-US" sz="2400" dirty="0" smtClean="0">
                <a:solidFill>
                  <a:srgbClr val="FF0000"/>
                </a:solidFill>
                <a:latin typeface="+mn-ea"/>
              </a:rPr>
              <a:t>软件</a:t>
            </a:r>
            <a:r>
              <a:rPr lang="zh-CN" altLang="en-US" sz="2400" dirty="0" smtClean="0">
                <a:latin typeface="+mn-ea"/>
              </a:rPr>
              <a:t>的指挥下解决问题</a:t>
            </a:r>
          </a:p>
        </p:txBody>
      </p:sp>
      <p:sp>
        <p:nvSpPr>
          <p:cNvPr id="2" name="页脚占位符 1"/>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3" name="灯片编号占位符 2"/>
          <p:cNvSpPr>
            <a:spLocks noGrp="1"/>
          </p:cNvSpPr>
          <p:nvPr>
            <p:ph type="sldNum" sz="quarter" idx="12"/>
          </p:nvPr>
        </p:nvSpPr>
        <p:spPr/>
        <p:txBody>
          <a:bodyPr/>
          <a:lstStyle/>
          <a:p>
            <a:fld id="{01BC1ADD-3F8F-4B26-BB0D-3825DD5F96B8}" type="slidenum">
              <a:rPr lang="en-US" altLang="zh-CN" smtClean="0"/>
              <a:pPr/>
              <a:t>18</a:t>
            </a:fld>
            <a:endParaRPr lang="en-US" altLang="zh-CN"/>
          </a:p>
        </p:txBody>
      </p:sp>
      <p:sp>
        <p:nvSpPr>
          <p:cNvPr id="4" name="矩形 3"/>
          <p:cNvSpPr/>
          <p:nvPr/>
        </p:nvSpPr>
        <p:spPr>
          <a:xfrm>
            <a:off x="4022085" y="2856784"/>
            <a:ext cx="5121915" cy="584775"/>
          </a:xfrm>
          <a:prstGeom prst="rect">
            <a:avLst/>
          </a:prstGeom>
          <a:effectLst>
            <a:outerShdw blurRad="50800" dist="38100" dir="2700000" algn="tl" rotWithShape="0">
              <a:prstClr val="black">
                <a:alpha val="40000"/>
              </a:prstClr>
            </a:outerShdw>
          </a:effectLst>
        </p:spPr>
        <p:txBody>
          <a:bodyPr wrap="none">
            <a:spAutoFit/>
          </a:bodyPr>
          <a:lstStyle/>
          <a:p>
            <a:r>
              <a:rPr lang="zh-CN" altLang="en-US" sz="3200" b="1" spc="300" dirty="0" smtClean="0">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软件的复杂性是这样来的</a:t>
            </a:r>
            <a:endParaRPr lang="zh-CN" altLang="en-US" sz="3200" b="1" spc="300" dirty="0">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1389063"/>
            <a:ext cx="2173902" cy="1368152"/>
          </a:xfrm>
          <a:prstGeom prst="ellipse">
            <a:avLst/>
          </a:prstGeom>
          <a:ln>
            <a:noFill/>
          </a:ln>
          <a:effectLst>
            <a:softEdge rad="112500"/>
          </a:effectLst>
        </p:spPr>
      </p:pic>
    </p:spTree>
    <p:extLst>
      <p:ext uri="{BB962C8B-B14F-4D97-AF65-F5344CB8AC3E}">
        <p14:creationId xmlns:p14="http://schemas.microsoft.com/office/powerpoint/2010/main" val="21737280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软件的特殊性</a:t>
            </a:r>
            <a:endParaRPr lang="zh-CN" altLang="en-US" b="1" dirty="0"/>
          </a:p>
        </p:txBody>
      </p:sp>
      <p:sp>
        <p:nvSpPr>
          <p:cNvPr id="3" name="内容占位符 2"/>
          <p:cNvSpPr>
            <a:spLocks noGrp="1"/>
          </p:cNvSpPr>
          <p:nvPr>
            <p:ph idx="1"/>
          </p:nvPr>
        </p:nvSpPr>
        <p:spPr/>
        <p:txBody>
          <a:bodyPr/>
          <a:lstStyle/>
          <a:p>
            <a:pPr marL="514350" indent="-514350">
              <a:spcAft>
                <a:spcPts val="600"/>
              </a:spcAft>
              <a:buFont typeface="+mj-lt"/>
              <a:buAutoNum type="arabicPeriod"/>
            </a:pPr>
            <a:r>
              <a:rPr lang="zh-CN" altLang="en-US" sz="2400" b="1" dirty="0" smtClean="0"/>
              <a:t>软件是设计开发的，而不是传统意义上生成制造的</a:t>
            </a:r>
            <a:endParaRPr lang="en-US" altLang="zh-CN" sz="2400" b="1" dirty="0" smtClean="0"/>
          </a:p>
          <a:p>
            <a:pPr marL="514350" indent="-514350">
              <a:spcAft>
                <a:spcPts val="600"/>
              </a:spcAft>
              <a:buFont typeface="+mj-lt"/>
              <a:buAutoNum type="arabicPeriod"/>
            </a:pPr>
            <a:r>
              <a:rPr lang="zh-CN" altLang="en-US" sz="2400" b="1" dirty="0"/>
              <a:t>软件</a:t>
            </a:r>
            <a:r>
              <a:rPr lang="zh-CN" altLang="en-US" sz="2400" b="1" dirty="0" smtClean="0"/>
              <a:t>不会磨损（但是有失效）</a:t>
            </a:r>
            <a:endParaRPr lang="en-US" altLang="zh-CN" sz="2400" b="1" dirty="0" smtClean="0"/>
          </a:p>
          <a:p>
            <a:pPr marL="514350" indent="-514350">
              <a:spcAft>
                <a:spcPts val="600"/>
              </a:spcAft>
              <a:buFont typeface="+mj-lt"/>
              <a:buAutoNum type="arabicPeriod"/>
            </a:pPr>
            <a:r>
              <a:rPr lang="zh-CN" altLang="en-US" sz="2400" b="1" dirty="0" smtClean="0"/>
              <a:t>虽然整个工业向着基于构件的构造模式发展，然而大多数软件仍是根据实际的顾客需要定制的</a:t>
            </a:r>
            <a:endParaRPr lang="en-US" altLang="zh-CN" sz="2400" b="1" dirty="0" smtClean="0"/>
          </a:p>
          <a:p>
            <a:pPr marL="514350" indent="-514350">
              <a:buFont typeface="+mj-lt"/>
              <a:buAutoNum type="arabicPeriod"/>
            </a:pPr>
            <a:endParaRPr lang="en-US" altLang="zh-CN" sz="2400" b="1" dirty="0" smtClean="0"/>
          </a:p>
          <a:p>
            <a:pPr marL="0" indent="0">
              <a:buNone/>
            </a:pPr>
            <a:r>
              <a:rPr lang="en-US" altLang="zh-CN" sz="2400" b="1" dirty="0" smtClean="0"/>
              <a:t>Key Points:</a:t>
            </a:r>
          </a:p>
          <a:p>
            <a:pPr lvl="1"/>
            <a:r>
              <a:rPr lang="zh-CN" altLang="en-US" b="1" dirty="0" smtClean="0">
                <a:solidFill>
                  <a:srgbClr val="C00000"/>
                </a:solidFill>
                <a:latin typeface="幼圆" panose="02010509060101010101" pitchFamily="49" charset="-122"/>
                <a:ea typeface="幼圆" panose="02010509060101010101" pitchFamily="49" charset="-122"/>
              </a:rPr>
              <a:t>在指定解决方案之前要理解问题</a:t>
            </a:r>
            <a:endParaRPr lang="en-US" altLang="zh-CN" b="1" dirty="0" smtClean="0">
              <a:solidFill>
                <a:srgbClr val="C00000"/>
              </a:solidFill>
              <a:latin typeface="幼圆" panose="02010509060101010101" pitchFamily="49" charset="-122"/>
              <a:ea typeface="幼圆" panose="02010509060101010101" pitchFamily="49" charset="-122"/>
            </a:endParaRPr>
          </a:p>
          <a:p>
            <a:pPr lvl="1"/>
            <a:r>
              <a:rPr lang="zh-CN" altLang="en-US" b="1" dirty="0" smtClean="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设计</a:t>
            </a:r>
            <a:r>
              <a:rPr lang="zh-CN" altLang="en-US" b="1" dirty="0" smtClean="0">
                <a:solidFill>
                  <a:srgbClr val="C00000"/>
                </a:solidFill>
                <a:latin typeface="幼圆" panose="02010509060101010101" pitchFamily="49" charset="-122"/>
                <a:ea typeface="幼圆" panose="02010509060101010101" pitchFamily="49" charset="-122"/>
              </a:rPr>
              <a:t>是一项关键的软件工程活动</a:t>
            </a:r>
            <a:endParaRPr lang="en-US" altLang="zh-CN" b="1" dirty="0" smtClean="0">
              <a:solidFill>
                <a:srgbClr val="C00000"/>
              </a:solidFill>
              <a:latin typeface="幼圆" panose="02010509060101010101" pitchFamily="49" charset="-122"/>
              <a:ea typeface="幼圆" panose="02010509060101010101" pitchFamily="49" charset="-122"/>
            </a:endParaRPr>
          </a:p>
          <a:p>
            <a:pPr lvl="1"/>
            <a:r>
              <a:rPr lang="zh-CN" altLang="en-US" b="1" dirty="0" smtClean="0">
                <a:solidFill>
                  <a:srgbClr val="C00000"/>
                </a:solidFill>
                <a:latin typeface="幼圆" panose="02010509060101010101" pitchFamily="49" charset="-122"/>
                <a:ea typeface="幼圆" panose="02010509060101010101" pitchFamily="49" charset="-122"/>
              </a:rPr>
              <a:t>质量和可维护性都来自于好的</a:t>
            </a:r>
            <a:r>
              <a:rPr lang="zh-CN" altLang="en-US" b="1" dirty="0" smtClean="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设计</a:t>
            </a:r>
            <a:endPar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19</a:t>
            </a:fld>
            <a:endParaRPr lang="en-US" altLang="zh-CN"/>
          </a:p>
        </p:txBody>
      </p:sp>
    </p:spTree>
    <p:extLst>
      <p:ext uri="{BB962C8B-B14F-4D97-AF65-F5344CB8AC3E}">
        <p14:creationId xmlns:p14="http://schemas.microsoft.com/office/powerpoint/2010/main" val="35292389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3600" b="1" smtClean="0"/>
              <a:t>软件工程所面对的问题</a:t>
            </a:r>
          </a:p>
        </p:txBody>
      </p:sp>
      <p:sp>
        <p:nvSpPr>
          <p:cNvPr id="4099" name="内容占位符 2"/>
          <p:cNvSpPr>
            <a:spLocks noGrp="1"/>
          </p:cNvSpPr>
          <p:nvPr>
            <p:ph idx="1"/>
          </p:nvPr>
        </p:nvSpPr>
        <p:spPr/>
        <p:txBody>
          <a:bodyPr/>
          <a:lstStyle/>
          <a:p>
            <a:endParaRPr lang="en-US" altLang="zh-CN" b="1" dirty="0" smtClean="0"/>
          </a:p>
          <a:p>
            <a:r>
              <a:rPr lang="zh-CN" altLang="en-US" b="1" dirty="0" smtClean="0"/>
              <a:t>大规模、复杂软件系统的开发和维护</a:t>
            </a:r>
            <a:endParaRPr lang="en-US" altLang="zh-CN" b="1" dirty="0" smtClean="0"/>
          </a:p>
          <a:p>
            <a:pPr lvl="1"/>
            <a:r>
              <a:rPr lang="zh-CN" altLang="en-US" dirty="0" smtClean="0"/>
              <a:t>现实问题的复杂性</a:t>
            </a:r>
            <a:endParaRPr lang="en-US" altLang="zh-CN" dirty="0" smtClean="0"/>
          </a:p>
          <a:p>
            <a:endParaRPr lang="en-US" altLang="zh-CN" b="1" dirty="0" smtClean="0"/>
          </a:p>
          <a:p>
            <a:r>
              <a:rPr lang="zh-CN" altLang="en-US" b="1" dirty="0" smtClean="0"/>
              <a:t>如何高效地开发可信的软件系统？</a:t>
            </a:r>
          </a:p>
          <a:p>
            <a:pPr lvl="1"/>
            <a:r>
              <a:rPr lang="zh-CN" altLang="en-US" dirty="0"/>
              <a:t>开发</a:t>
            </a:r>
            <a:r>
              <a:rPr lang="zh-CN" altLang="en-US" dirty="0" smtClean="0"/>
              <a:t>的过程可控、质量可控</a:t>
            </a:r>
          </a:p>
        </p:txBody>
      </p:sp>
      <p:sp>
        <p:nvSpPr>
          <p:cNvPr id="2" name="页脚占位符 1"/>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3" name="灯片编号占位符 2"/>
          <p:cNvSpPr>
            <a:spLocks noGrp="1"/>
          </p:cNvSpPr>
          <p:nvPr>
            <p:ph type="sldNum" sz="quarter" idx="12"/>
          </p:nvPr>
        </p:nvSpPr>
        <p:spPr/>
        <p:txBody>
          <a:bodyPr/>
          <a:lstStyle/>
          <a:p>
            <a:fld id="{01BC1ADD-3F8F-4B26-BB0D-3825DD5F96B8}" type="slidenum">
              <a:rPr lang="en-US" altLang="zh-CN" smtClean="0"/>
              <a:pPr/>
              <a:t>2</a:t>
            </a:fld>
            <a:endParaRPr lang="en-US" altLang="zh-CN"/>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软件工程两个定义</a:t>
            </a:r>
            <a:endParaRPr lang="zh-CN" altLang="en-US" b="1" dirty="0"/>
          </a:p>
        </p:txBody>
      </p:sp>
      <p:sp>
        <p:nvSpPr>
          <p:cNvPr id="3" name="内容占位符 2"/>
          <p:cNvSpPr>
            <a:spLocks noGrp="1"/>
          </p:cNvSpPr>
          <p:nvPr>
            <p:ph idx="1"/>
          </p:nvPr>
        </p:nvSpPr>
        <p:spPr/>
        <p:txBody>
          <a:bodyPr/>
          <a:lstStyle/>
          <a:p>
            <a:r>
              <a:rPr lang="en-US" altLang="zh-CN" b="1" dirty="0" smtClean="0">
                <a:latin typeface="幼圆" panose="02010509060101010101" pitchFamily="49" charset="-122"/>
                <a:ea typeface="幼圆" panose="02010509060101010101" pitchFamily="49" charset="-122"/>
              </a:rPr>
              <a:t>[Nau69]</a:t>
            </a:r>
            <a:r>
              <a:rPr lang="zh-CN" altLang="en-US" b="1" dirty="0" smtClean="0">
                <a:latin typeface="幼圆" panose="02010509060101010101" pitchFamily="49" charset="-122"/>
                <a:ea typeface="幼圆" panose="02010509060101010101" pitchFamily="49" charset="-122"/>
              </a:rPr>
              <a:t>（软件工程是）建立和使用一套合理的工程原则，以便经济地获得可靠的、可以在实际机器上高效运行的软件。</a:t>
            </a:r>
            <a:endParaRPr lang="en-US" altLang="zh-CN" b="1" dirty="0" smtClean="0">
              <a:latin typeface="幼圆" panose="02010509060101010101" pitchFamily="49" charset="-122"/>
              <a:ea typeface="幼圆" panose="02010509060101010101" pitchFamily="49" charset="-122"/>
            </a:endParaRPr>
          </a:p>
          <a:p>
            <a:endParaRPr lang="en-US" altLang="zh-CN" dirty="0" smtClean="0"/>
          </a:p>
          <a:p>
            <a:r>
              <a:rPr lang="en-US" altLang="zh-CN" b="1" dirty="0" smtClean="0">
                <a:latin typeface="幼圆" panose="02010509060101010101" pitchFamily="49" charset="-122"/>
                <a:ea typeface="幼圆" panose="02010509060101010101" pitchFamily="49" charset="-122"/>
              </a:rPr>
              <a:t>[IEEE93]</a:t>
            </a:r>
            <a:r>
              <a:rPr lang="zh-CN" altLang="en-US" b="1" dirty="0" smtClean="0">
                <a:latin typeface="幼圆" panose="02010509060101010101" pitchFamily="49" charset="-122"/>
                <a:ea typeface="幼圆" panose="02010509060101010101" pitchFamily="49" charset="-122"/>
              </a:rPr>
              <a:t>软件工程是</a:t>
            </a:r>
            <a:r>
              <a:rPr lang="zh-CN" altLang="en-US" b="1" dirty="0" smtClean="0">
                <a:latin typeface="幼圆" panose="02010509060101010101" pitchFamily="49" charset="-122"/>
                <a:ea typeface="幼圆" panose="02010509060101010101" pitchFamily="49" charset="-122"/>
                <a:sym typeface="Wingdings" panose="05000000000000000000" pitchFamily="2" charset="2"/>
              </a:rPr>
              <a:t>：</a:t>
            </a:r>
            <a:endParaRPr lang="en-US" altLang="zh-CN" b="1" dirty="0" smtClean="0">
              <a:latin typeface="幼圆" panose="02010509060101010101" pitchFamily="49" charset="-122"/>
              <a:ea typeface="幼圆" panose="02010509060101010101" pitchFamily="49" charset="-122"/>
              <a:sym typeface="Wingdings" panose="05000000000000000000" pitchFamily="2" charset="2"/>
            </a:endParaRPr>
          </a:p>
          <a:p>
            <a:pPr marL="449262" lvl="1" indent="0">
              <a:spcAft>
                <a:spcPts val="600"/>
              </a:spcAft>
              <a:buSzPct val="85000"/>
              <a:buNone/>
            </a:pPr>
            <a:r>
              <a:rPr lang="en-US" altLang="zh-CN" b="1" dirty="0" smtClean="0">
                <a:latin typeface="幼圆" panose="02010509060101010101" pitchFamily="49" charset="-122"/>
                <a:ea typeface="幼圆" panose="02010509060101010101" pitchFamily="49" charset="-122"/>
                <a:sym typeface="Wingdings" panose="05000000000000000000" pitchFamily="2" charset="2"/>
              </a:rPr>
              <a:t>(1) </a:t>
            </a:r>
            <a:r>
              <a:rPr lang="zh-CN" altLang="en-US" b="1" dirty="0" smtClean="0">
                <a:latin typeface="幼圆" panose="02010509060101010101" pitchFamily="49" charset="-122"/>
                <a:ea typeface="幼圆" panose="02010509060101010101" pitchFamily="49" charset="-122"/>
                <a:sym typeface="Wingdings" panose="05000000000000000000" pitchFamily="2" charset="2"/>
              </a:rPr>
              <a:t>将系统化的、规范的、可量化的方法应用于软件的开发、运行和维护，即将工程化方法应用于软件。</a:t>
            </a:r>
            <a:endParaRPr lang="en-US" altLang="zh-CN" b="1" dirty="0" smtClean="0">
              <a:latin typeface="幼圆" panose="02010509060101010101" pitchFamily="49" charset="-122"/>
              <a:ea typeface="幼圆" panose="02010509060101010101" pitchFamily="49" charset="-122"/>
              <a:sym typeface="Wingdings" panose="05000000000000000000" pitchFamily="2" charset="2"/>
            </a:endParaRPr>
          </a:p>
          <a:p>
            <a:pPr marL="449262" lvl="1" indent="0">
              <a:spcAft>
                <a:spcPts val="600"/>
              </a:spcAft>
              <a:buSzPct val="85000"/>
              <a:buNone/>
            </a:pPr>
            <a:r>
              <a:rPr lang="en-US" altLang="zh-CN" b="1" dirty="0" smtClean="0">
                <a:latin typeface="幼圆" panose="02010509060101010101" pitchFamily="49" charset="-122"/>
                <a:ea typeface="幼圆" panose="02010509060101010101" pitchFamily="49" charset="-122"/>
                <a:sym typeface="Wingdings" panose="05000000000000000000" pitchFamily="2" charset="2"/>
              </a:rPr>
              <a:t>(2) </a:t>
            </a:r>
            <a:r>
              <a:rPr lang="zh-CN" altLang="en-US" b="1" dirty="0" smtClean="0">
                <a:latin typeface="幼圆" panose="02010509060101010101" pitchFamily="49" charset="-122"/>
                <a:ea typeface="幼圆" panose="02010509060101010101" pitchFamily="49" charset="-122"/>
                <a:sym typeface="Wingdings" panose="05000000000000000000" pitchFamily="2" charset="2"/>
              </a:rPr>
              <a:t>在</a:t>
            </a:r>
            <a:r>
              <a:rPr lang="en-US" altLang="zh-CN" b="1" dirty="0" smtClean="0">
                <a:latin typeface="幼圆" panose="02010509060101010101" pitchFamily="49" charset="-122"/>
                <a:ea typeface="幼圆" panose="02010509060101010101" pitchFamily="49" charset="-122"/>
                <a:sym typeface="Wingdings" panose="05000000000000000000" pitchFamily="2" charset="2"/>
              </a:rPr>
              <a:t>(1)</a:t>
            </a:r>
            <a:r>
              <a:rPr lang="zh-CN" altLang="en-US" b="1" dirty="0" smtClean="0">
                <a:latin typeface="幼圆" panose="02010509060101010101" pitchFamily="49" charset="-122"/>
                <a:ea typeface="幼圆" panose="02010509060101010101" pitchFamily="49" charset="-122"/>
                <a:sym typeface="Wingdings" panose="05000000000000000000" pitchFamily="2" charset="2"/>
              </a:rPr>
              <a:t>中所述方法的研究。</a:t>
            </a:r>
            <a:endParaRPr lang="zh-CN" altLang="en-US" b="1" dirty="0">
              <a:latin typeface="幼圆" panose="02010509060101010101" pitchFamily="49" charset="-122"/>
              <a:ea typeface="幼圆" panose="02010509060101010101" pitchFamily="49" charset="-122"/>
            </a:endParaRPr>
          </a:p>
        </p:txBody>
      </p:sp>
      <p:sp>
        <p:nvSpPr>
          <p:cNvPr id="4" name="矩形 3"/>
          <p:cNvSpPr/>
          <p:nvPr/>
        </p:nvSpPr>
        <p:spPr>
          <a:xfrm>
            <a:off x="5148064" y="2628255"/>
            <a:ext cx="2646878" cy="461665"/>
          </a:xfrm>
          <a:prstGeom prst="rect">
            <a:avLst/>
          </a:prstGeom>
        </p:spPr>
        <p:txBody>
          <a:bodyPr wrap="none">
            <a:spAutoFit/>
          </a:bodyPr>
          <a:lstStyle/>
          <a:p>
            <a:r>
              <a:rPr lang="zh-CN" altLang="en-US" i="1" dirty="0" smtClean="0">
                <a:solidFill>
                  <a:srgbClr val="FF0000"/>
                </a:solidFill>
                <a:effectLst>
                  <a:outerShdw blurRad="38100" dist="38100" dir="2700000" algn="tl">
                    <a:srgbClr val="000000">
                      <a:alpha val="43137"/>
                    </a:srgbClr>
                  </a:outerShdw>
                </a:effectLst>
                <a:latin typeface="宋体" panose="02010600030101010101" pitchFamily="2" charset="-122"/>
              </a:rPr>
              <a:t>软</a:t>
            </a:r>
            <a:r>
              <a:rPr lang="zh-CN" altLang="en-US" i="1" dirty="0">
                <a:solidFill>
                  <a:srgbClr val="FF0000"/>
                </a:solidFill>
                <a:effectLst>
                  <a:outerShdw blurRad="38100" dist="38100" dir="2700000" algn="tl">
                    <a:srgbClr val="000000">
                      <a:alpha val="43137"/>
                    </a:srgbClr>
                  </a:outerShdw>
                </a:effectLst>
                <a:latin typeface="宋体" panose="02010600030101010101" pitchFamily="2" charset="-122"/>
              </a:rPr>
              <a:t>工</a:t>
            </a:r>
            <a:r>
              <a:rPr lang="zh-CN" altLang="en-US" i="1" dirty="0" smtClean="0">
                <a:solidFill>
                  <a:srgbClr val="FF0000"/>
                </a:solidFill>
                <a:effectLst>
                  <a:outerShdw blurRad="38100" dist="38100" dir="2700000" algn="tl">
                    <a:srgbClr val="000000">
                      <a:alpha val="43137"/>
                    </a:srgbClr>
                  </a:outerShdw>
                </a:effectLst>
                <a:latin typeface="宋体" panose="02010600030101010101" pitchFamily="2" charset="-122"/>
              </a:rPr>
              <a:t>概念产生之</a:t>
            </a:r>
            <a:r>
              <a:rPr lang="zh-CN" altLang="en-US" i="1" dirty="0">
                <a:solidFill>
                  <a:srgbClr val="FF0000"/>
                </a:solidFill>
                <a:effectLst>
                  <a:outerShdw blurRad="38100" dist="38100" dir="2700000" algn="tl">
                    <a:srgbClr val="000000">
                      <a:alpha val="43137"/>
                    </a:srgbClr>
                  </a:outerShdw>
                </a:effectLst>
                <a:latin typeface="宋体" panose="02010600030101010101" pitchFamily="2" charset="-122"/>
              </a:rPr>
              <a:t>初</a:t>
            </a:r>
            <a:endParaRPr lang="en-US" altLang="zh-CN" i="1" dirty="0">
              <a:solidFill>
                <a:srgbClr val="FF0000"/>
              </a:solidFill>
              <a:effectLst>
                <a:outerShdw blurRad="38100" dist="38100" dir="2700000" algn="tl">
                  <a:srgbClr val="000000">
                    <a:alpha val="43137"/>
                  </a:srgbClr>
                </a:outerShdw>
              </a:effectLst>
              <a:latin typeface="宋体" panose="02010600030101010101" pitchFamily="2" charset="-122"/>
            </a:endParaRPr>
          </a:p>
        </p:txBody>
      </p:sp>
      <p:sp>
        <p:nvSpPr>
          <p:cNvPr id="5" name="矩形 4"/>
          <p:cNvSpPr/>
          <p:nvPr/>
        </p:nvSpPr>
        <p:spPr>
          <a:xfrm>
            <a:off x="5101992" y="5157192"/>
            <a:ext cx="2954655" cy="461665"/>
          </a:xfrm>
          <a:prstGeom prst="rect">
            <a:avLst/>
          </a:prstGeom>
        </p:spPr>
        <p:txBody>
          <a:bodyPr wrap="none">
            <a:spAutoFit/>
          </a:bodyPr>
          <a:lstStyle/>
          <a:p>
            <a:r>
              <a:rPr lang="zh-CN" altLang="en-US" i="1" dirty="0" smtClean="0">
                <a:solidFill>
                  <a:srgbClr val="FF0000"/>
                </a:solidFill>
                <a:effectLst>
                  <a:outerShdw blurRad="38100" dist="38100" dir="2700000" algn="tl">
                    <a:srgbClr val="000000">
                      <a:alpha val="43137"/>
                    </a:srgbClr>
                  </a:outerShdw>
                </a:effectLst>
                <a:latin typeface="宋体" panose="02010600030101010101" pitchFamily="2" charset="-122"/>
              </a:rPr>
              <a:t>软工的发展相对成熟</a:t>
            </a:r>
            <a:endParaRPr lang="en-US" altLang="zh-CN" i="1" dirty="0">
              <a:solidFill>
                <a:srgbClr val="FF0000"/>
              </a:solidFill>
              <a:effectLst>
                <a:outerShdw blurRad="38100" dist="38100" dir="2700000" algn="tl">
                  <a:srgbClr val="000000">
                    <a:alpha val="43137"/>
                  </a:srgbClr>
                </a:outerShdw>
              </a:effectLst>
              <a:latin typeface="宋体" panose="02010600030101010101" pitchFamily="2" charset="-122"/>
            </a:endParaRPr>
          </a:p>
        </p:txBody>
      </p:sp>
      <p:sp>
        <p:nvSpPr>
          <p:cNvPr id="6" name="页脚占位符 5"/>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7" name="灯片编号占位符 6"/>
          <p:cNvSpPr>
            <a:spLocks noGrp="1"/>
          </p:cNvSpPr>
          <p:nvPr>
            <p:ph type="sldNum" sz="quarter" idx="12"/>
          </p:nvPr>
        </p:nvSpPr>
        <p:spPr/>
        <p:txBody>
          <a:bodyPr/>
          <a:lstStyle/>
          <a:p>
            <a:fld id="{01BC1ADD-3F8F-4B26-BB0D-3825DD5F96B8}" type="slidenum">
              <a:rPr lang="en-US" altLang="zh-CN" smtClean="0"/>
              <a:pPr/>
              <a:t>20</a:t>
            </a:fld>
            <a:endParaRPr lang="en-US" altLang="zh-CN"/>
          </a:p>
        </p:txBody>
      </p:sp>
    </p:spTree>
    <p:extLst>
      <p:ext uri="{BB962C8B-B14F-4D97-AF65-F5344CB8AC3E}">
        <p14:creationId xmlns:p14="http://schemas.microsoft.com/office/powerpoint/2010/main" val="34009629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软件工程到底是</a:t>
            </a:r>
            <a:r>
              <a:rPr lang="zh-CN" altLang="en-US" dirty="0"/>
              <a:t>什么</a:t>
            </a:r>
          </a:p>
        </p:txBody>
      </p:sp>
      <p:sp>
        <p:nvSpPr>
          <p:cNvPr id="3" name="内容占位符 2"/>
          <p:cNvSpPr>
            <a:spLocks noGrp="1"/>
          </p:cNvSpPr>
          <p:nvPr>
            <p:ph idx="1"/>
          </p:nvPr>
        </p:nvSpPr>
        <p:spPr>
          <a:xfrm>
            <a:off x="468313" y="1340768"/>
            <a:ext cx="8142287" cy="4536157"/>
          </a:xfrm>
        </p:spPr>
        <p:txBody>
          <a:bodyPr/>
          <a:lstStyle/>
          <a:p>
            <a:r>
              <a:rPr lang="zh-CN" altLang="en-US" sz="2400" dirty="0" smtClean="0"/>
              <a:t>软件工程是一种层次化的技术</a:t>
            </a:r>
            <a:endParaRPr lang="zh-CN" altLang="en-US" sz="2400" dirty="0"/>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21</a:t>
            </a:fld>
            <a:endParaRPr lang="en-US" altLang="zh-CN"/>
          </a:p>
        </p:txBody>
      </p:sp>
      <p:pic>
        <p:nvPicPr>
          <p:cNvPr id="6" name="图片 5"/>
          <p:cNvPicPr>
            <a:picLocks noChangeAspect="1"/>
          </p:cNvPicPr>
          <p:nvPr/>
        </p:nvPicPr>
        <p:blipFill>
          <a:blip r:embed="rId2"/>
          <a:stretch>
            <a:fillRect/>
          </a:stretch>
        </p:blipFill>
        <p:spPr>
          <a:xfrm>
            <a:off x="468313" y="3579120"/>
            <a:ext cx="7884368" cy="2370160"/>
          </a:xfrm>
          <a:prstGeom prst="rect">
            <a:avLst/>
          </a:prstGeom>
        </p:spPr>
      </p:pic>
      <p:sp>
        <p:nvSpPr>
          <p:cNvPr id="7" name="线形标注 2 6"/>
          <p:cNvSpPr/>
          <p:nvPr/>
        </p:nvSpPr>
        <p:spPr bwMode="auto">
          <a:xfrm>
            <a:off x="1331640" y="1994944"/>
            <a:ext cx="5977210" cy="432048"/>
          </a:xfrm>
          <a:prstGeom prst="borderCallout2">
            <a:avLst>
              <a:gd name="adj1" fmla="val 30232"/>
              <a:gd name="adj2" fmla="val -915"/>
              <a:gd name="adj3" fmla="val 30232"/>
              <a:gd name="adj4" fmla="val -3596"/>
              <a:gd name="adj5" fmla="val 647157"/>
              <a:gd name="adj6" fmla="val -3302"/>
            </a:avLst>
          </a:prstGeom>
          <a:solidFill>
            <a:schemeClr val="bg1"/>
          </a:solidFill>
          <a:ln w="9525" cap="flat" cmpd="sng" algn="ctr">
            <a:solidFill>
              <a:schemeClr val="bg2"/>
            </a:solidFill>
            <a:prstDash val="solid"/>
            <a:round/>
            <a:headEnd type="none" w="med" len="med"/>
            <a:tailEnd type="oval" w="med" len="med"/>
          </a:ln>
          <a:effectLst/>
        </p:spPr>
        <p:txBody>
          <a:bodyPr vert="horz" wrap="none" lIns="91440" tIns="45720" rIns="91440" bIns="45720" numCol="1" rtlCol="0" anchor="ctr" anchorCtr="0" compatLnSpc="1">
            <a:prstTxWarp prst="textNoShape">
              <a:avLst/>
            </a:prstTxWarp>
          </a:bodyPr>
          <a:lstStyle/>
          <a:p>
            <a:r>
              <a:rPr kumimoji="0" lang="zh-CN" altLang="en-US" sz="1600" dirty="0" smtClean="0">
                <a:solidFill>
                  <a:srgbClr val="FF0000"/>
                </a:solidFill>
                <a:latin typeface="Times New Roman" charset="0"/>
              </a:rPr>
              <a:t>过程</a:t>
            </a:r>
            <a:r>
              <a:rPr kumimoji="0" lang="zh-CN" altLang="en-US" sz="1600" dirty="0">
                <a:latin typeface="Times New Roman" charset="0"/>
              </a:rPr>
              <a:t>是工作产品构建时所执行的一系列活动、动作和任务的集合</a:t>
            </a:r>
          </a:p>
        </p:txBody>
      </p:sp>
      <p:sp>
        <p:nvSpPr>
          <p:cNvPr id="8" name="线形标注 2 7"/>
          <p:cNvSpPr/>
          <p:nvPr/>
        </p:nvSpPr>
        <p:spPr bwMode="auto">
          <a:xfrm>
            <a:off x="1897566" y="2499000"/>
            <a:ext cx="5411284" cy="432048"/>
          </a:xfrm>
          <a:prstGeom prst="borderCallout2">
            <a:avLst>
              <a:gd name="adj1" fmla="val 30232"/>
              <a:gd name="adj2" fmla="val -915"/>
              <a:gd name="adj3" fmla="val 30232"/>
              <a:gd name="adj4" fmla="val -3596"/>
              <a:gd name="adj5" fmla="val 430156"/>
              <a:gd name="adj6" fmla="val -3567"/>
            </a:avLst>
          </a:prstGeom>
          <a:solidFill>
            <a:schemeClr val="bg1"/>
          </a:solidFill>
          <a:ln w="9525" cap="flat" cmpd="sng" algn="ctr">
            <a:solidFill>
              <a:schemeClr val="bg2"/>
            </a:solidFill>
            <a:prstDash val="solid"/>
            <a:round/>
            <a:headEnd type="none" w="med" len="med"/>
            <a:tailEnd type="oval" w="med" len="med"/>
          </a:ln>
          <a:effectLst/>
        </p:spPr>
        <p:txBody>
          <a:bodyPr vert="horz" wrap="non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FF0000"/>
                </a:solidFill>
                <a:effectLst/>
                <a:latin typeface="Times New Roman" charset="0"/>
                <a:ea typeface="宋体" pitchFamily="2" charset="-122"/>
              </a:rPr>
              <a:t>方法</a:t>
            </a:r>
            <a:r>
              <a:rPr kumimoji="0" lang="zh-CN" altLang="en-US" sz="1600" b="0" i="0" u="none" strike="noStrike" cap="none" normalizeH="0" baseline="0" dirty="0" smtClean="0">
                <a:ln>
                  <a:noFill/>
                </a:ln>
                <a:solidFill>
                  <a:schemeClr val="tx1"/>
                </a:solidFill>
                <a:effectLst/>
                <a:latin typeface="Times New Roman" charset="0"/>
                <a:ea typeface="宋体" pitchFamily="2" charset="-122"/>
              </a:rPr>
              <a:t>为构建软件提供技术上的解决方法（“如何做”）</a:t>
            </a:r>
          </a:p>
        </p:txBody>
      </p:sp>
      <p:sp>
        <p:nvSpPr>
          <p:cNvPr id="9" name="线形标注 2 8"/>
          <p:cNvSpPr/>
          <p:nvPr/>
        </p:nvSpPr>
        <p:spPr bwMode="auto">
          <a:xfrm>
            <a:off x="2411760" y="3074717"/>
            <a:ext cx="4897090" cy="432048"/>
          </a:xfrm>
          <a:prstGeom prst="borderCallout2">
            <a:avLst>
              <a:gd name="adj1" fmla="val 30232"/>
              <a:gd name="adj2" fmla="val -915"/>
              <a:gd name="adj3" fmla="val 30232"/>
              <a:gd name="adj4" fmla="val -3596"/>
              <a:gd name="adj5" fmla="val 190383"/>
              <a:gd name="adj6" fmla="val -3452"/>
            </a:avLst>
          </a:prstGeom>
          <a:solidFill>
            <a:schemeClr val="bg1"/>
          </a:solidFill>
          <a:ln w="9525" cap="flat" cmpd="sng" algn="ctr">
            <a:solidFill>
              <a:schemeClr val="bg2"/>
            </a:solidFill>
            <a:prstDash val="solid"/>
            <a:round/>
            <a:headEnd type="none" w="med" len="med"/>
            <a:tailEnd type="oval" w="med" len="med"/>
          </a:ln>
          <a:effectLst/>
        </p:spPr>
        <p:txBody>
          <a:bodyPr vert="horz" wrap="none" lIns="91440" tIns="45720" rIns="91440" bIns="45720" numCol="1" rtlCol="0" anchor="ctr" anchorCtr="0" compatLnSpc="1">
            <a:prstTxWarp prst="textNoShape">
              <a:avLst/>
            </a:prstTxWarp>
          </a:bodyPr>
          <a:lstStyle/>
          <a:p>
            <a:r>
              <a:rPr kumimoji="0" lang="zh-CN" altLang="en-US" sz="1600" dirty="0" smtClean="0">
                <a:solidFill>
                  <a:srgbClr val="FF0000"/>
                </a:solidFill>
                <a:latin typeface="Times New Roman" charset="0"/>
              </a:rPr>
              <a:t>工具</a:t>
            </a:r>
            <a:r>
              <a:rPr kumimoji="0" lang="zh-CN" altLang="en-US" sz="1600" dirty="0" smtClean="0">
                <a:latin typeface="Times New Roman" charset="0"/>
              </a:rPr>
              <a:t>为过程和方法提供自动化或半自动化的支持</a:t>
            </a:r>
            <a:endParaRPr kumimoji="0" lang="zh-CN" altLang="en-US" sz="1600" dirty="0">
              <a:latin typeface="Times New Roman" charset="0"/>
            </a:endParaRPr>
          </a:p>
        </p:txBody>
      </p:sp>
    </p:spTree>
    <p:extLst>
      <p:ext uri="{BB962C8B-B14F-4D97-AF65-F5344CB8AC3E}">
        <p14:creationId xmlns:p14="http://schemas.microsoft.com/office/powerpoint/2010/main" val="28288592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复杂系统的</a:t>
            </a:r>
            <a:r>
              <a:rPr lang="en-US" altLang="zh-CN" b="1" dirty="0" smtClean="0"/>
              <a:t>5</a:t>
            </a:r>
            <a:r>
              <a:rPr lang="zh-CN" altLang="en-US" b="1" dirty="0" smtClean="0"/>
              <a:t>个属性</a:t>
            </a:r>
            <a:endParaRPr lang="zh-CN" altLang="en-US" b="1" dirty="0"/>
          </a:p>
        </p:txBody>
      </p:sp>
      <p:sp>
        <p:nvSpPr>
          <p:cNvPr id="3" name="内容占位符 2"/>
          <p:cNvSpPr>
            <a:spLocks noGrp="1"/>
          </p:cNvSpPr>
          <p:nvPr>
            <p:ph idx="1"/>
          </p:nvPr>
        </p:nvSpPr>
        <p:spPr/>
        <p:txBody>
          <a:bodyPr/>
          <a:lstStyle/>
          <a:p>
            <a:r>
              <a:rPr lang="zh-CN" altLang="en-US" dirty="0" smtClean="0"/>
              <a:t>复杂系统的</a:t>
            </a:r>
            <a:r>
              <a:rPr lang="en-US" altLang="zh-CN" dirty="0" smtClean="0"/>
              <a:t>5</a:t>
            </a:r>
            <a:r>
              <a:rPr lang="zh-CN" altLang="en-US" dirty="0" smtClean="0"/>
              <a:t>个共同属性</a:t>
            </a:r>
            <a:r>
              <a:rPr lang="en-US" altLang="zh-CN" sz="1800" dirty="0" smtClean="0"/>
              <a:t>[OOAD07]</a:t>
            </a:r>
          </a:p>
          <a:p>
            <a:pPr lvl="1"/>
            <a:r>
              <a:rPr lang="zh-CN" altLang="en-US" dirty="0" smtClean="0"/>
              <a:t>层次结构</a:t>
            </a:r>
            <a:r>
              <a:rPr lang="en-US" altLang="zh-CN" dirty="0"/>
              <a:t>(Hierarchic Structure)</a:t>
            </a:r>
            <a:endParaRPr lang="en-US" altLang="zh-CN" dirty="0" smtClean="0"/>
          </a:p>
          <a:p>
            <a:pPr lvl="1"/>
            <a:r>
              <a:rPr lang="zh-CN" altLang="en-US" dirty="0" smtClean="0"/>
              <a:t>相对本原</a:t>
            </a:r>
            <a:r>
              <a:rPr lang="en-US" altLang="zh-CN" dirty="0"/>
              <a:t>(Relative Primitives</a:t>
            </a:r>
            <a:r>
              <a:rPr lang="en-US" altLang="zh-CN" dirty="0" smtClean="0"/>
              <a:t>)</a:t>
            </a:r>
          </a:p>
          <a:p>
            <a:pPr lvl="1"/>
            <a:r>
              <a:rPr lang="zh-CN" altLang="en-US" dirty="0" smtClean="0"/>
              <a:t>分离关注</a:t>
            </a:r>
            <a:r>
              <a:rPr lang="en-US" altLang="zh-CN" dirty="0"/>
              <a:t>(Separation of Concerns</a:t>
            </a:r>
            <a:r>
              <a:rPr lang="en-US" altLang="zh-CN" dirty="0" smtClean="0"/>
              <a:t>)</a:t>
            </a:r>
          </a:p>
          <a:p>
            <a:pPr lvl="1"/>
            <a:r>
              <a:rPr lang="zh-CN" altLang="en-US" dirty="0" smtClean="0"/>
              <a:t>共同模式</a:t>
            </a:r>
            <a:r>
              <a:rPr lang="en-US" altLang="zh-CN" dirty="0"/>
              <a:t>(Common Patterns</a:t>
            </a:r>
            <a:r>
              <a:rPr lang="en-US" altLang="zh-CN" dirty="0" smtClean="0"/>
              <a:t>)</a:t>
            </a:r>
          </a:p>
          <a:p>
            <a:pPr lvl="1"/>
            <a:r>
              <a:rPr lang="zh-CN" altLang="en-US" dirty="0" smtClean="0"/>
              <a:t>稳定的中间形式</a:t>
            </a:r>
            <a:r>
              <a:rPr lang="en-US" altLang="zh-CN" dirty="0"/>
              <a:t>(Stable Intermediate Forms)</a:t>
            </a:r>
            <a:endParaRPr lang="zh-CN" altLang="en-US" dirty="0"/>
          </a:p>
        </p:txBody>
      </p:sp>
      <p:sp>
        <p:nvSpPr>
          <p:cNvPr id="4" name="矩形 3"/>
          <p:cNvSpPr/>
          <p:nvPr/>
        </p:nvSpPr>
        <p:spPr>
          <a:xfrm>
            <a:off x="755576" y="4509120"/>
            <a:ext cx="7272808" cy="954107"/>
          </a:xfrm>
          <a:prstGeom prst="rect">
            <a:avLst/>
          </a:prstGeom>
        </p:spPr>
        <p:txBody>
          <a:bodyPr wrap="square">
            <a:spAutoFit/>
          </a:bodyPr>
          <a:lstStyle/>
          <a:p>
            <a:r>
              <a:rPr lang="zh-CN" altLang="en-US" sz="2800" b="1" dirty="0" smtClean="0">
                <a:solidFill>
                  <a:srgbClr val="C00000"/>
                </a:solidFill>
                <a:latin typeface="楷体" panose="02010609060101010101" pitchFamily="49" charset="-122"/>
                <a:ea typeface="楷体" panose="02010609060101010101" pitchFamily="49" charset="-122"/>
              </a:rPr>
              <a:t>理解这个</a:t>
            </a:r>
            <a:r>
              <a:rPr lang="en-US" altLang="zh-CN" sz="2800" b="1" dirty="0" smtClean="0">
                <a:solidFill>
                  <a:srgbClr val="C00000"/>
                </a:solidFill>
                <a:latin typeface="楷体" panose="02010609060101010101" pitchFamily="49" charset="-122"/>
                <a:ea typeface="楷体" panose="02010609060101010101" pitchFamily="49" charset="-122"/>
              </a:rPr>
              <a:t>5</a:t>
            </a:r>
            <a:r>
              <a:rPr lang="zh-CN" altLang="en-US" sz="2800" b="1" dirty="0" smtClean="0">
                <a:solidFill>
                  <a:srgbClr val="C00000"/>
                </a:solidFill>
                <a:latin typeface="楷体" panose="02010609060101010101" pitchFamily="49" charset="-122"/>
                <a:ea typeface="楷体" panose="02010609060101010101" pitchFamily="49" charset="-122"/>
              </a:rPr>
              <a:t>个属性非常重要，可以更深刻地理解软工发展的原因和机理。</a:t>
            </a:r>
            <a:endParaRPr lang="zh-CN" altLang="en-US" sz="2800" b="1" dirty="0">
              <a:solidFill>
                <a:srgbClr val="C00000"/>
              </a:solidFill>
              <a:latin typeface="楷体" panose="02010609060101010101" pitchFamily="49" charset="-122"/>
              <a:ea typeface="楷体" panose="02010609060101010101" pitchFamily="49" charset="-122"/>
            </a:endParaRPr>
          </a:p>
        </p:txBody>
      </p:sp>
      <p:sp>
        <p:nvSpPr>
          <p:cNvPr id="5" name="页脚占位符 4"/>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6" name="灯片编号占位符 5"/>
          <p:cNvSpPr>
            <a:spLocks noGrp="1"/>
          </p:cNvSpPr>
          <p:nvPr>
            <p:ph type="sldNum" sz="quarter" idx="12"/>
          </p:nvPr>
        </p:nvSpPr>
        <p:spPr/>
        <p:txBody>
          <a:bodyPr/>
          <a:lstStyle/>
          <a:p>
            <a:fld id="{01BC1ADD-3F8F-4B26-BB0D-3825DD5F96B8}" type="slidenum">
              <a:rPr lang="en-US" altLang="zh-CN" smtClean="0"/>
              <a:pPr/>
              <a:t>22</a:t>
            </a:fld>
            <a:endParaRPr lang="en-US" altLang="zh-CN"/>
          </a:p>
        </p:txBody>
      </p:sp>
      <p:sp>
        <p:nvSpPr>
          <p:cNvPr id="7" name="Rectangle 6"/>
          <p:cNvSpPr/>
          <p:nvPr/>
        </p:nvSpPr>
        <p:spPr>
          <a:xfrm>
            <a:off x="6642503" y="3125772"/>
            <a:ext cx="1936749" cy="461665"/>
          </a:xfrm>
          <a:prstGeom prst="rect">
            <a:avLst/>
          </a:prstGeom>
        </p:spPr>
        <p:txBody>
          <a:bodyPr wrap="none">
            <a:spAutoFit/>
          </a:bodyPr>
          <a:lstStyle/>
          <a:p>
            <a:r>
              <a:rPr lang="en-US" altLang="zh-CN" b="1" dirty="0" smtClean="0"/>
              <a:t>Grady</a:t>
            </a:r>
            <a:r>
              <a:rPr lang="zh-CN" altLang="en-US" b="1" dirty="0" smtClean="0"/>
              <a:t> </a:t>
            </a:r>
            <a:r>
              <a:rPr lang="en-US" altLang="zh-CN" b="1" dirty="0" err="1" smtClean="0"/>
              <a:t>Booch</a:t>
            </a:r>
            <a:endParaRPr lang="en-US" dirty="0"/>
          </a:p>
        </p:txBody>
      </p:sp>
      <p:pic>
        <p:nvPicPr>
          <p:cNvPr id="8" name="Picture 7"/>
          <p:cNvPicPr>
            <a:picLocks noChangeAspect="1"/>
          </p:cNvPicPr>
          <p:nvPr/>
        </p:nvPicPr>
        <p:blipFill>
          <a:blip r:embed="rId2"/>
          <a:stretch>
            <a:fillRect/>
          </a:stretch>
        </p:blipFill>
        <p:spPr>
          <a:xfrm>
            <a:off x="6865849" y="1071901"/>
            <a:ext cx="1450567" cy="2053871"/>
          </a:xfrm>
          <a:prstGeom prst="rect">
            <a:avLst/>
          </a:prstGeom>
        </p:spPr>
      </p:pic>
    </p:spTree>
    <p:extLst>
      <p:ext uri="{BB962C8B-B14F-4D97-AF65-F5344CB8AC3E}">
        <p14:creationId xmlns:p14="http://schemas.microsoft.com/office/powerpoint/2010/main" val="42445112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层次结构</a:t>
            </a:r>
          </a:p>
        </p:txBody>
      </p:sp>
      <p:sp>
        <p:nvSpPr>
          <p:cNvPr id="3" name="内容占位符 2"/>
          <p:cNvSpPr>
            <a:spLocks noGrp="1"/>
          </p:cNvSpPr>
          <p:nvPr>
            <p:ph idx="1"/>
          </p:nvPr>
        </p:nvSpPr>
        <p:spPr/>
        <p:txBody>
          <a:bodyPr/>
          <a:lstStyle/>
          <a:p>
            <a:pPr marL="0" indent="0">
              <a:buNone/>
            </a:pPr>
            <a:r>
              <a:rPr lang="zh-CN" altLang="en-US" sz="2400" dirty="0" smtClean="0"/>
              <a:t>“</a:t>
            </a:r>
            <a:r>
              <a:rPr lang="zh-CN" altLang="en-US" sz="2400" dirty="0" smtClean="0">
                <a:latin typeface="楷体" panose="02010609060101010101" pitchFamily="49" charset="-122"/>
                <a:ea typeface="楷体" panose="02010609060101010101" pitchFamily="49" charset="-122"/>
              </a:rPr>
              <a:t>复杂性常常以层次结构的形式存在。复杂的系统有一些相关的子系统组成，这些子系统又有自己的系统，如此下去，直到达到某种最低层次的基本组件。</a:t>
            </a:r>
            <a:r>
              <a:rPr lang="zh-CN" altLang="en-US" sz="2400" dirty="0" smtClean="0"/>
              <a:t>”</a:t>
            </a:r>
            <a:r>
              <a:rPr lang="en-US" altLang="zh-CN" sz="2400" dirty="0" smtClean="0"/>
              <a:t>  </a:t>
            </a:r>
            <a:r>
              <a:rPr lang="en-US" altLang="zh-CN" sz="1800" dirty="0" smtClean="0"/>
              <a:t>[Courtois85]</a:t>
            </a:r>
          </a:p>
          <a:p>
            <a:endParaRPr lang="en-US" altLang="zh-CN" sz="2400" dirty="0" smtClean="0"/>
          </a:p>
          <a:p>
            <a:r>
              <a:rPr lang="zh-CN" altLang="en-US" sz="2400" dirty="0" smtClean="0"/>
              <a:t>复杂系统的架构是它所有组件以及这些组件之间的层次结构的函数</a:t>
            </a:r>
            <a:endParaRPr lang="zh-CN" altLang="en-US" sz="2400" dirty="0"/>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23</a:t>
            </a:fld>
            <a:endParaRPr lang="en-US" altLang="zh-CN"/>
          </a:p>
        </p:txBody>
      </p:sp>
    </p:spTree>
    <p:extLst>
      <p:ext uri="{BB962C8B-B14F-4D97-AF65-F5344CB8AC3E}">
        <p14:creationId xmlns:p14="http://schemas.microsoft.com/office/powerpoint/2010/main" val="2134172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相对本原</a:t>
            </a:r>
            <a:endParaRPr lang="zh-CN" altLang="en-US" dirty="0"/>
          </a:p>
        </p:txBody>
      </p:sp>
      <p:sp>
        <p:nvSpPr>
          <p:cNvPr id="3" name="内容占位符 2"/>
          <p:cNvSpPr>
            <a:spLocks noGrp="1"/>
          </p:cNvSpPr>
          <p:nvPr>
            <p:ph idx="1"/>
          </p:nvPr>
        </p:nvSpPr>
        <p:spPr/>
        <p:txBody>
          <a:bodyPr/>
          <a:lstStyle/>
          <a:p>
            <a:pPr marL="0" indent="0">
              <a:buNone/>
            </a:pPr>
            <a:r>
              <a:rPr lang="en-US" altLang="zh-CN" sz="3200" dirty="0"/>
              <a:t> </a:t>
            </a:r>
            <a:r>
              <a:rPr lang="en-US" altLang="zh-CN" sz="3200" dirty="0" smtClean="0"/>
              <a:t> </a:t>
            </a:r>
            <a:r>
              <a:rPr lang="zh-CN" altLang="en-US" sz="3200" dirty="0" smtClean="0"/>
              <a:t>“</a:t>
            </a:r>
            <a:r>
              <a:rPr lang="zh-CN" altLang="en-US" sz="3200" dirty="0">
                <a:latin typeface="楷体" panose="02010609060101010101" pitchFamily="49" charset="-122"/>
                <a:ea typeface="楷体" panose="02010609060101010101" pitchFamily="49" charset="-122"/>
              </a:rPr>
              <a:t>直到达到某种最低层次的基本组件</a:t>
            </a:r>
            <a:r>
              <a:rPr lang="zh-CN" altLang="en-US" sz="3200" dirty="0" smtClean="0"/>
              <a:t>”</a:t>
            </a:r>
            <a:endParaRPr lang="en-US" altLang="zh-CN" sz="3200" dirty="0" smtClean="0"/>
          </a:p>
          <a:p>
            <a:endParaRPr lang="en-US" altLang="zh-CN" dirty="0" smtClean="0"/>
          </a:p>
          <a:p>
            <a:r>
              <a:rPr lang="zh-CN" altLang="en-US" dirty="0" smtClean="0"/>
              <a:t>关于复杂系统中基础组件的实质，经验表明：</a:t>
            </a:r>
            <a:endParaRPr lang="en-US" altLang="zh-CN" dirty="0" smtClean="0"/>
          </a:p>
          <a:p>
            <a:pPr lvl="1"/>
            <a:r>
              <a:rPr lang="zh-CN" altLang="en-US" sz="2500" dirty="0" smtClean="0"/>
              <a:t>“</a:t>
            </a:r>
            <a:r>
              <a:rPr lang="zh-CN" altLang="en-US" sz="2500" b="1" dirty="0" smtClean="0">
                <a:solidFill>
                  <a:srgbClr val="0066FF"/>
                </a:solidFill>
                <a:latin typeface="楷体" panose="02010609060101010101" pitchFamily="49" charset="-122"/>
                <a:ea typeface="楷体" panose="02010609060101010101" pitchFamily="49" charset="-122"/>
              </a:rPr>
              <a:t>选择哪些作为系统的基础组件，相对来说比较随意，这在很大程度上取决于观察者的判断</a:t>
            </a:r>
            <a:r>
              <a:rPr lang="zh-CN" altLang="en-US" sz="2500" dirty="0" smtClean="0"/>
              <a:t>”</a:t>
            </a:r>
            <a:endParaRPr lang="en-US" altLang="zh-CN" sz="2500" dirty="0" smtClean="0"/>
          </a:p>
          <a:p>
            <a:pPr lvl="1"/>
            <a:endParaRPr lang="en-US" altLang="zh-CN" dirty="0" smtClean="0"/>
          </a:p>
          <a:p>
            <a:pPr lvl="1"/>
            <a:r>
              <a:rPr lang="zh-CN" altLang="en-US" dirty="0" smtClean="0"/>
              <a:t>对于一个观察者来说很基础的东西，对另一个可能具有很高的抽象层次！</a:t>
            </a:r>
            <a:endParaRPr lang="zh-CN" altLang="en-US" dirty="0"/>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24</a:t>
            </a:fld>
            <a:endParaRPr lang="en-US" altLang="zh-CN"/>
          </a:p>
        </p:txBody>
      </p:sp>
    </p:spTree>
    <p:extLst>
      <p:ext uri="{BB962C8B-B14F-4D97-AF65-F5344CB8AC3E}">
        <p14:creationId xmlns:p14="http://schemas.microsoft.com/office/powerpoint/2010/main" val="2641134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分离关注</a:t>
            </a:r>
            <a:endParaRPr lang="zh-CN" altLang="en-US" b="1" dirty="0"/>
          </a:p>
        </p:txBody>
      </p:sp>
      <p:sp>
        <p:nvSpPr>
          <p:cNvPr id="3" name="内容占位符 2"/>
          <p:cNvSpPr>
            <a:spLocks noGrp="1"/>
          </p:cNvSpPr>
          <p:nvPr>
            <p:ph idx="1"/>
          </p:nvPr>
        </p:nvSpPr>
        <p:spPr/>
        <p:txBody>
          <a:bodyPr/>
          <a:lstStyle/>
          <a:p>
            <a:pPr marL="0" indent="0">
              <a:buNone/>
            </a:pPr>
            <a:r>
              <a:rPr lang="zh-CN" altLang="en-US" dirty="0" smtClean="0"/>
              <a:t>“</a:t>
            </a:r>
            <a:r>
              <a:rPr lang="zh-CN" altLang="en-US" dirty="0" smtClean="0">
                <a:latin typeface="楷体" panose="02010609060101010101" pitchFamily="49" charset="-122"/>
                <a:ea typeface="楷体" panose="02010609060101010101" pitchFamily="49" charset="-122"/>
              </a:rPr>
              <a:t>组件内的联系通常比组件见的联系更强，这一事实实际上将组件中的高频率动作（涉及组件的内部结构）和低频率动作（涉及组件见的相互作用）分离开来。</a:t>
            </a:r>
            <a:r>
              <a:rPr lang="zh-CN" altLang="en-US" dirty="0" smtClean="0"/>
              <a:t>”</a:t>
            </a:r>
            <a:r>
              <a:rPr lang="en-US" altLang="zh-CN" sz="2000" dirty="0" smtClean="0"/>
              <a:t>[Ibid]</a:t>
            </a:r>
          </a:p>
          <a:p>
            <a:endParaRPr lang="en-US" altLang="zh-CN" dirty="0" smtClean="0"/>
          </a:p>
          <a:p>
            <a:r>
              <a:rPr lang="zh-CN" altLang="en-US" dirty="0" smtClean="0"/>
              <a:t>组件内部作用和组件见作用的差异，让我们在系统的不同部分之间实现“分离关注”</a:t>
            </a:r>
            <a:endParaRPr lang="en-US" altLang="zh-CN" dirty="0" smtClean="0"/>
          </a:p>
          <a:p>
            <a:r>
              <a:rPr lang="zh-CN" altLang="en-US" dirty="0" smtClean="0"/>
              <a:t>让我们能够以相对隔离的方式来研究每个部分。</a:t>
            </a:r>
            <a:endParaRPr lang="en-US" altLang="zh-CN" dirty="0"/>
          </a:p>
          <a:p>
            <a:endParaRPr lang="zh-CN" altLang="en-US" dirty="0"/>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25</a:t>
            </a:fld>
            <a:endParaRPr lang="en-US" altLang="zh-CN"/>
          </a:p>
        </p:txBody>
      </p:sp>
    </p:spTree>
    <p:extLst>
      <p:ext uri="{BB962C8B-B14F-4D97-AF65-F5344CB8AC3E}">
        <p14:creationId xmlns:p14="http://schemas.microsoft.com/office/powerpoint/2010/main" val="2509433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共同模式</a:t>
            </a:r>
            <a:endParaRPr lang="zh-CN" altLang="en-US" b="1" dirty="0"/>
          </a:p>
        </p:txBody>
      </p:sp>
      <p:sp>
        <p:nvSpPr>
          <p:cNvPr id="3" name="内容占位符 2"/>
          <p:cNvSpPr>
            <a:spLocks noGrp="1"/>
          </p:cNvSpPr>
          <p:nvPr>
            <p:ph idx="1"/>
          </p:nvPr>
        </p:nvSpPr>
        <p:spPr/>
        <p:txBody>
          <a:bodyPr/>
          <a:lstStyle/>
          <a:p>
            <a:pPr marL="0" indent="0">
              <a:buNone/>
            </a:pPr>
            <a:r>
              <a:rPr lang="zh-CN" altLang="en-US" sz="3200" dirty="0" smtClean="0"/>
              <a:t>“</a:t>
            </a:r>
            <a:r>
              <a:rPr lang="zh-CN" altLang="en-US" sz="3200" dirty="0" smtClean="0">
                <a:latin typeface="楷体" panose="02010609060101010101" pitchFamily="49" charset="-122"/>
                <a:ea typeface="楷体" panose="02010609060101010101" pitchFamily="49" charset="-122"/>
              </a:rPr>
              <a:t>层次结构通常只是由少数不同类型的子系统按照不同的组合和安排方式构成的。</a:t>
            </a:r>
            <a:r>
              <a:rPr lang="zh-CN" altLang="en-US" sz="3200" dirty="0" smtClean="0"/>
              <a:t>”</a:t>
            </a:r>
            <a:endParaRPr lang="en-US" altLang="zh-CN" sz="3200" dirty="0" smtClean="0"/>
          </a:p>
          <a:p>
            <a:endParaRPr lang="en-US" altLang="zh-CN" dirty="0"/>
          </a:p>
          <a:p>
            <a:r>
              <a:rPr lang="zh-CN" altLang="en-US" dirty="0" smtClean="0"/>
              <a:t>换而言之，复杂系统具有共同的模式</a:t>
            </a:r>
            <a:endParaRPr lang="en-US" altLang="zh-CN" dirty="0" smtClean="0"/>
          </a:p>
          <a:p>
            <a:r>
              <a:rPr lang="zh-CN" altLang="en-US" dirty="0" smtClean="0"/>
              <a:t>这些模式可能涉及小组件的复用，如细胞、或者大一些的结构如脉管系统，在植物和动物中都存在</a:t>
            </a:r>
            <a:endParaRPr lang="zh-CN" altLang="en-US" dirty="0"/>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26</a:t>
            </a:fld>
            <a:endParaRPr lang="en-US" altLang="zh-CN"/>
          </a:p>
        </p:txBody>
      </p:sp>
    </p:spTree>
    <p:extLst>
      <p:ext uri="{BB962C8B-B14F-4D97-AF65-F5344CB8AC3E}">
        <p14:creationId xmlns:p14="http://schemas.microsoft.com/office/powerpoint/2010/main" val="4106627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稳定的中间形式</a:t>
            </a:r>
            <a:endParaRPr lang="zh-CN" altLang="en-US" b="1" dirty="0"/>
          </a:p>
        </p:txBody>
      </p:sp>
      <p:sp>
        <p:nvSpPr>
          <p:cNvPr id="3" name="内容占位符 2"/>
          <p:cNvSpPr>
            <a:spLocks noGrp="1"/>
          </p:cNvSpPr>
          <p:nvPr>
            <p:ph idx="1"/>
          </p:nvPr>
        </p:nvSpPr>
        <p:spPr/>
        <p:txBody>
          <a:bodyPr/>
          <a:lstStyle/>
          <a:p>
            <a:pPr marL="0" indent="0">
              <a:buNone/>
            </a:pPr>
            <a:r>
              <a:rPr lang="zh-CN" altLang="en-US" dirty="0" smtClean="0"/>
              <a:t>“</a:t>
            </a:r>
            <a:r>
              <a:rPr lang="zh-CN" altLang="en-US" dirty="0" smtClean="0">
                <a:latin typeface="楷体" panose="02010609060101010101" pitchFamily="49" charset="-122"/>
                <a:ea typeface="楷体" panose="02010609060101010101" pitchFamily="49" charset="-122"/>
              </a:rPr>
              <a:t>复杂系统毫无例外都是从能工作的简单系统演变而来的</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从头设计的复杂系统根本不能工作，也不能通过打补丁的方式使其工作。必须从头开始，从能工作的简单系统开始。</a:t>
            </a:r>
            <a:r>
              <a:rPr lang="zh-CN" altLang="en-US" dirty="0" smtClean="0"/>
              <a:t>”</a:t>
            </a:r>
            <a:r>
              <a:rPr lang="en-US" altLang="zh-CN" dirty="0"/>
              <a:t> </a:t>
            </a:r>
            <a:r>
              <a:rPr lang="en-US" altLang="zh-CN" sz="1800" dirty="0"/>
              <a:t>[Gall86] </a:t>
            </a:r>
            <a:endParaRPr lang="en-US" altLang="zh-CN" sz="1800" dirty="0" smtClean="0"/>
          </a:p>
          <a:p>
            <a:pPr lvl="0">
              <a:buClr>
                <a:srgbClr val="CC9900"/>
              </a:buClr>
            </a:pPr>
            <a:endParaRPr lang="en-US" altLang="zh-CN" sz="2400" dirty="0" smtClean="0">
              <a:solidFill>
                <a:srgbClr val="292929"/>
              </a:solidFill>
            </a:endParaRPr>
          </a:p>
          <a:p>
            <a:pPr lvl="0">
              <a:buClr>
                <a:srgbClr val="CC9900"/>
              </a:buClr>
            </a:pPr>
            <a:r>
              <a:rPr lang="zh-CN" altLang="en-US" sz="2500" dirty="0" smtClean="0">
                <a:solidFill>
                  <a:srgbClr val="292929"/>
                </a:solidFill>
              </a:rPr>
              <a:t>随系统的演化，曾经认为是复杂的对象就变成了基础对象，在这些对象的基础上构建更复杂的系统。</a:t>
            </a:r>
            <a:endParaRPr lang="en-US" altLang="zh-CN" sz="2500" dirty="0" smtClean="0">
              <a:solidFill>
                <a:srgbClr val="292929"/>
              </a:solidFill>
            </a:endParaRPr>
          </a:p>
          <a:p>
            <a:pPr>
              <a:buClr>
                <a:srgbClr val="CC9900"/>
              </a:buClr>
            </a:pPr>
            <a:r>
              <a:rPr lang="zh-CN" altLang="en-US" sz="2500" dirty="0"/>
              <a:t>可以将演化的过程看做是</a:t>
            </a:r>
            <a:r>
              <a:rPr lang="zh-CN" altLang="en-US" sz="2500" dirty="0" smtClean="0"/>
              <a:t>从</a:t>
            </a:r>
            <a:r>
              <a:rPr lang="zh-CN" altLang="en-US" sz="2500" dirty="0"/>
              <a:t>一个</a:t>
            </a:r>
            <a:r>
              <a:rPr lang="zh-CN" altLang="en-US" sz="2500" dirty="0" smtClean="0"/>
              <a:t>“</a:t>
            </a:r>
            <a:r>
              <a:rPr lang="zh-CN" altLang="en-US" sz="2500" dirty="0" smtClean="0">
                <a:latin typeface="楷体" panose="02010609060101010101" pitchFamily="49" charset="-122"/>
                <a:ea typeface="楷体" panose="02010609060101010101" pitchFamily="49" charset="-122"/>
              </a:rPr>
              <a:t>相对</a:t>
            </a:r>
            <a:r>
              <a:rPr lang="zh-CN" altLang="en-US" sz="2500" dirty="0">
                <a:latin typeface="楷体" panose="02010609060101010101" pitchFamily="49" charset="-122"/>
                <a:ea typeface="楷体" panose="02010609060101010101" pitchFamily="49" charset="-122"/>
              </a:rPr>
              <a:t>稳定的中间</a:t>
            </a:r>
            <a:r>
              <a:rPr lang="zh-CN" altLang="en-US" sz="2500" dirty="0" smtClean="0">
                <a:latin typeface="楷体" panose="02010609060101010101" pitchFamily="49" charset="-122"/>
                <a:ea typeface="楷体" panose="02010609060101010101" pitchFamily="49" charset="-122"/>
              </a:rPr>
              <a:t>形式</a:t>
            </a:r>
            <a:r>
              <a:rPr lang="zh-CN" altLang="en-US" sz="2500" dirty="0"/>
              <a:t>”</a:t>
            </a:r>
            <a:r>
              <a:rPr lang="zh-CN" altLang="en-US" sz="2500" dirty="0" smtClean="0"/>
              <a:t>进化</a:t>
            </a:r>
            <a:r>
              <a:rPr lang="zh-CN" altLang="en-US" sz="2500" dirty="0"/>
              <a:t>到另一</a:t>
            </a:r>
            <a:r>
              <a:rPr lang="zh-CN" altLang="en-US" sz="2500" dirty="0" smtClean="0"/>
              <a:t>个“</a:t>
            </a:r>
            <a:r>
              <a:rPr lang="zh-CN" altLang="en-US" sz="2500" dirty="0" smtClean="0">
                <a:latin typeface="楷体" panose="02010609060101010101" pitchFamily="49" charset="-122"/>
                <a:ea typeface="楷体" panose="02010609060101010101" pitchFamily="49" charset="-122"/>
              </a:rPr>
              <a:t>相对</a:t>
            </a:r>
            <a:r>
              <a:rPr lang="zh-CN" altLang="en-US" sz="2500" dirty="0">
                <a:latin typeface="楷体" panose="02010609060101010101" pitchFamily="49" charset="-122"/>
                <a:ea typeface="楷体" panose="02010609060101010101" pitchFamily="49" charset="-122"/>
              </a:rPr>
              <a:t>稳定的中间</a:t>
            </a:r>
            <a:r>
              <a:rPr lang="zh-CN" altLang="en-US" sz="2500" dirty="0" smtClean="0">
                <a:latin typeface="楷体" panose="02010609060101010101" pitchFamily="49" charset="-122"/>
                <a:ea typeface="楷体" panose="02010609060101010101" pitchFamily="49" charset="-122"/>
              </a:rPr>
              <a:t>形式</a:t>
            </a:r>
            <a:r>
              <a:rPr lang="zh-CN" altLang="en-US" sz="2500" dirty="0"/>
              <a:t>”</a:t>
            </a:r>
          </a:p>
          <a:p>
            <a:pPr lvl="0">
              <a:buClr>
                <a:srgbClr val="CC9900"/>
              </a:buClr>
            </a:pPr>
            <a:endParaRPr lang="en-US" altLang="zh-CN" sz="2400" dirty="0" smtClean="0">
              <a:solidFill>
                <a:srgbClr val="292929"/>
              </a:solidFill>
            </a:endParaRPr>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27</a:t>
            </a:fld>
            <a:endParaRPr lang="en-US" altLang="zh-CN"/>
          </a:p>
        </p:txBody>
      </p:sp>
    </p:spTree>
    <p:extLst>
      <p:ext uri="{BB962C8B-B14F-4D97-AF65-F5344CB8AC3E}">
        <p14:creationId xmlns:p14="http://schemas.microsoft.com/office/powerpoint/2010/main" val="2341430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从混沌到有序</a:t>
            </a:r>
            <a:endParaRPr lang="zh-CN" altLang="en-US" b="1" dirty="0"/>
          </a:p>
        </p:txBody>
      </p:sp>
      <p:sp>
        <p:nvSpPr>
          <p:cNvPr id="3" name="内容占位符 2"/>
          <p:cNvSpPr>
            <a:spLocks noGrp="1"/>
          </p:cNvSpPr>
          <p:nvPr>
            <p:ph idx="1"/>
          </p:nvPr>
        </p:nvSpPr>
        <p:spPr/>
        <p:txBody>
          <a:bodyPr/>
          <a:lstStyle/>
          <a:p>
            <a:r>
              <a:rPr lang="zh-CN" altLang="en-US" dirty="0" smtClean="0"/>
              <a:t>不要指望“英雄”帮我们解决所有问题</a:t>
            </a:r>
            <a:endParaRPr lang="en-US" altLang="zh-CN" dirty="0" smtClean="0"/>
          </a:p>
          <a:p>
            <a:r>
              <a:rPr lang="zh-CN" altLang="en-US" dirty="0" smtClean="0"/>
              <a:t>必须考虑通过一些行之有效的方式来控制复杂性</a:t>
            </a:r>
            <a:endParaRPr lang="en-US" altLang="zh-CN" dirty="0" smtClean="0"/>
          </a:p>
          <a:p>
            <a:pPr lvl="1"/>
            <a:r>
              <a:rPr lang="zh-CN" altLang="en-US" dirty="0" smtClean="0"/>
              <a:t>分解的手段（分而治之）</a:t>
            </a:r>
            <a:endParaRPr lang="en-US" altLang="zh-CN" dirty="0" smtClean="0"/>
          </a:p>
          <a:p>
            <a:pPr lvl="2"/>
            <a:r>
              <a:rPr lang="zh-CN" altLang="en-US" i="1" dirty="0" smtClean="0"/>
              <a:t>算法分解 </a:t>
            </a:r>
            <a:r>
              <a:rPr lang="en-US" altLang="zh-CN" i="1" dirty="0" smtClean="0"/>
              <a:t>vs </a:t>
            </a:r>
            <a:r>
              <a:rPr lang="zh-CN" altLang="en-US" i="1" dirty="0" smtClean="0"/>
              <a:t>面向对象分解</a:t>
            </a:r>
            <a:endParaRPr lang="en-US" altLang="zh-CN" i="1" dirty="0" smtClean="0"/>
          </a:p>
          <a:p>
            <a:pPr lvl="1"/>
            <a:r>
              <a:rPr lang="zh-CN" altLang="en-US" dirty="0" smtClean="0"/>
              <a:t>抽象的手段</a:t>
            </a:r>
            <a:endParaRPr lang="en-US" altLang="zh-CN" dirty="0" smtClean="0"/>
          </a:p>
          <a:p>
            <a:pPr lvl="2"/>
            <a:r>
              <a:rPr lang="zh-CN" altLang="en-US" i="1" dirty="0" smtClean="0"/>
              <a:t>如果不能全面掌握，就选择忽略非本质的细节，转而处理一般化、理想化的模型</a:t>
            </a:r>
            <a:endParaRPr lang="en-US" altLang="zh-CN" i="1" dirty="0" smtClean="0"/>
          </a:p>
          <a:p>
            <a:pPr lvl="1"/>
            <a:r>
              <a:rPr lang="zh-CN" altLang="en-US" dirty="0" smtClean="0"/>
              <a:t>层次结构的手段</a:t>
            </a:r>
            <a:endParaRPr lang="en-US" altLang="zh-CN" dirty="0" smtClean="0"/>
          </a:p>
          <a:p>
            <a:pPr lvl="2"/>
            <a:r>
              <a:rPr lang="zh-CN" altLang="en-US" dirty="0"/>
              <a:t>组合</a:t>
            </a:r>
            <a:r>
              <a:rPr lang="zh-CN" altLang="en-US" dirty="0" smtClean="0"/>
              <a:t>关系、继承关系</a:t>
            </a:r>
            <a:endParaRPr lang="zh-CN" altLang="en-US" dirty="0"/>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28</a:t>
            </a:fld>
            <a:endParaRPr lang="en-US" altLang="zh-CN"/>
          </a:p>
        </p:txBody>
      </p:sp>
    </p:spTree>
    <p:extLst>
      <p:ext uri="{BB962C8B-B14F-4D97-AF65-F5344CB8AC3E}">
        <p14:creationId xmlns:p14="http://schemas.microsoft.com/office/powerpoint/2010/main" val="1764531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最主要的</a:t>
            </a:r>
            <a:r>
              <a:rPr lang="zh-CN" altLang="en-US" b="1" dirty="0"/>
              <a:t>手段“分而治之”</a:t>
            </a:r>
          </a:p>
        </p:txBody>
      </p:sp>
      <p:sp>
        <p:nvSpPr>
          <p:cNvPr id="3" name="内容占位符 2"/>
          <p:cNvSpPr>
            <a:spLocks noGrp="1"/>
          </p:cNvSpPr>
          <p:nvPr>
            <p:ph idx="1"/>
          </p:nvPr>
        </p:nvSpPr>
        <p:spPr>
          <a:xfrm>
            <a:off x="468313" y="1340768"/>
            <a:ext cx="8142287" cy="4536157"/>
          </a:xfrm>
        </p:spPr>
        <p:txBody>
          <a:bodyPr/>
          <a:lstStyle/>
          <a:p>
            <a:r>
              <a:rPr lang="zh-CN" altLang="en-US" dirty="0" smtClean="0">
                <a:latin typeface="楷体" panose="02010609060101010101" pitchFamily="49" charset="-122"/>
                <a:ea typeface="楷体" panose="02010609060101010101" pitchFamily="49" charset="-122"/>
              </a:rPr>
              <a:t>“控制复杂性的技巧我们从远古时代就知道了，即</a:t>
            </a:r>
            <a:r>
              <a:rPr lang="zh-CN" altLang="en-US" b="1" dirty="0" smtClean="0">
                <a:solidFill>
                  <a:srgbClr val="FF0000"/>
                </a:solidFill>
                <a:latin typeface="楷体" panose="02010609060101010101" pitchFamily="49" charset="-122"/>
                <a:ea typeface="楷体" panose="02010609060101010101" pitchFamily="49" charset="-122"/>
              </a:rPr>
              <a:t>分而治之</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endParaRPr lang="en-US" altLang="zh-CN" sz="2400" dirty="0" smtClean="0"/>
          </a:p>
          <a:p>
            <a:r>
              <a:rPr lang="zh-CN" altLang="en-US" sz="2400" dirty="0" smtClean="0"/>
              <a:t>两种主流的分解方式</a:t>
            </a:r>
            <a:endParaRPr lang="en-US" altLang="zh-CN" sz="2400" dirty="0" smtClean="0"/>
          </a:p>
          <a:p>
            <a:pPr lvl="1"/>
            <a:r>
              <a:rPr lang="zh-CN" altLang="en-US" sz="2000" dirty="0" smtClean="0"/>
              <a:t>算法分解和面向对象分解</a:t>
            </a:r>
            <a:endParaRPr lang="en-US" altLang="zh-CN" sz="2000" dirty="0" smtClean="0"/>
          </a:p>
          <a:p>
            <a:endParaRPr lang="en-US" altLang="zh-CN" sz="2400" dirty="0" smtClean="0"/>
          </a:p>
          <a:p>
            <a:r>
              <a:rPr lang="zh-CN" altLang="en-US" sz="2400" dirty="0" smtClean="0"/>
              <a:t>思考：对复杂系统的分解，按算法分解和按面向对象分解，哪一种更好？</a:t>
            </a:r>
            <a:endParaRPr lang="en-US" altLang="zh-CN" sz="2400" dirty="0" smtClean="0"/>
          </a:p>
          <a:p>
            <a:pPr lvl="1"/>
            <a:r>
              <a:rPr lang="zh-CN" altLang="en-US" sz="2000" dirty="0"/>
              <a:t>这个问题带有欺骗性</a:t>
            </a:r>
            <a:r>
              <a:rPr lang="en-US" altLang="zh-CN" sz="2000" dirty="0"/>
              <a:t>!</a:t>
            </a:r>
          </a:p>
          <a:p>
            <a:pPr lvl="1"/>
            <a:r>
              <a:rPr lang="zh-CN" altLang="en-US" sz="2000" dirty="0" smtClean="0"/>
              <a:t>本课程将会从两个不同思路去介绍软件工程的实践</a:t>
            </a:r>
            <a:endParaRPr lang="zh-CN" altLang="en-US" sz="2000" dirty="0"/>
          </a:p>
        </p:txBody>
      </p:sp>
      <p:sp>
        <p:nvSpPr>
          <p:cNvPr id="5" name="页脚占位符 4"/>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6" name="灯片编号占位符 5"/>
          <p:cNvSpPr>
            <a:spLocks noGrp="1"/>
          </p:cNvSpPr>
          <p:nvPr>
            <p:ph type="sldNum" sz="quarter" idx="12"/>
          </p:nvPr>
        </p:nvSpPr>
        <p:spPr/>
        <p:txBody>
          <a:bodyPr/>
          <a:lstStyle/>
          <a:p>
            <a:fld id="{01BC1ADD-3F8F-4B26-BB0D-3825DD5F96B8}" type="slidenum">
              <a:rPr lang="en-US" altLang="zh-CN" smtClean="0"/>
              <a:pPr/>
              <a:t>29</a:t>
            </a:fld>
            <a:endParaRPr lang="en-US" altLang="zh-CN"/>
          </a:p>
        </p:txBody>
      </p:sp>
    </p:spTree>
    <p:extLst>
      <p:ext uri="{BB962C8B-B14F-4D97-AF65-F5344CB8AC3E}">
        <p14:creationId xmlns:p14="http://schemas.microsoft.com/office/powerpoint/2010/main" val="39776777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t>Warm up</a:t>
            </a:r>
            <a:endParaRPr lang="zh-CN" altLang="en-US" b="1" dirty="0"/>
          </a:p>
        </p:txBody>
      </p:sp>
      <p:sp>
        <p:nvSpPr>
          <p:cNvPr id="3" name="内容占位符 2"/>
          <p:cNvSpPr>
            <a:spLocks noGrp="1"/>
          </p:cNvSpPr>
          <p:nvPr>
            <p:ph idx="1"/>
          </p:nvPr>
        </p:nvSpPr>
        <p:spPr/>
        <p:txBody>
          <a:bodyPr/>
          <a:lstStyle/>
          <a:p>
            <a:pPr>
              <a:lnSpc>
                <a:spcPct val="150000"/>
              </a:lnSpc>
            </a:pPr>
            <a:r>
              <a:rPr lang="zh-CN" altLang="en-US" b="1" dirty="0" smtClean="0">
                <a:latin typeface="微软雅黑" panose="020B0503020204020204" pitchFamily="34" charset="-122"/>
                <a:ea typeface="微软雅黑" panose="020B0503020204020204" pitchFamily="34" charset="-122"/>
              </a:rPr>
              <a:t>从</a:t>
            </a:r>
            <a:r>
              <a:rPr lang="en-US" altLang="zh-CN" b="1" dirty="0" smtClean="0">
                <a:latin typeface="微软雅黑" panose="020B0503020204020204" pitchFamily="34" charset="-122"/>
                <a:ea typeface="微软雅黑" panose="020B0503020204020204" pitchFamily="34" charset="-122"/>
              </a:rPr>
              <a:t>68</a:t>
            </a:r>
            <a:r>
              <a:rPr lang="zh-CN" altLang="en-US" b="1"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69</a:t>
            </a:r>
            <a:r>
              <a:rPr lang="zh-CN" altLang="en-US" b="1" dirty="0" smtClean="0">
                <a:latin typeface="微软雅黑" panose="020B0503020204020204" pitchFamily="34" charset="-122"/>
                <a:ea typeface="微软雅黑" panose="020B0503020204020204" pitchFamily="34" charset="-122"/>
              </a:rPr>
              <a:t>年“软件危机”的爆发，产生了“软件工程”这样一个专门的领域开始，历经了近半个世纪，如今的软件系统依旧脆弱和不可信！</a:t>
            </a:r>
            <a:endParaRPr lang="en-US" altLang="zh-CN" b="1" dirty="0" smtClean="0">
              <a:latin typeface="微软雅黑" panose="020B0503020204020204" pitchFamily="34" charset="-122"/>
              <a:ea typeface="微软雅黑" panose="020B0503020204020204" pitchFamily="34" charset="-122"/>
            </a:endParaRPr>
          </a:p>
          <a:p>
            <a:pPr>
              <a:lnSpc>
                <a:spcPct val="150000"/>
              </a:lnSpc>
            </a:pPr>
            <a:endParaRPr lang="en-US" altLang="zh-CN" b="1" dirty="0" smtClean="0">
              <a:latin typeface="微软雅黑" panose="020B0503020204020204" pitchFamily="34" charset="-122"/>
              <a:ea typeface="微软雅黑" panose="020B0503020204020204" pitchFamily="34" charset="-122"/>
            </a:endParaRPr>
          </a:p>
          <a:p>
            <a:pPr>
              <a:lnSpc>
                <a:spcPct val="150000"/>
              </a:lnSpc>
            </a:pPr>
            <a:r>
              <a:rPr lang="zh-CN" altLang="en-US" i="1" dirty="0" smtClean="0">
                <a:latin typeface="微软雅黑" panose="020B0503020204020204" pitchFamily="34" charset="-122"/>
                <a:ea typeface="微软雅黑" panose="020B0503020204020204" pitchFamily="34" charset="-122"/>
              </a:rPr>
              <a:t>让我们简单回顾一下</a:t>
            </a:r>
            <a:r>
              <a:rPr lang="en-US" altLang="zh-CN" i="1" dirty="0" smtClean="0">
                <a:latin typeface="微软雅黑" panose="020B0503020204020204" pitchFamily="34" charset="-122"/>
                <a:ea typeface="微软雅黑" panose="020B0503020204020204" pitchFamily="34" charset="-122"/>
              </a:rPr>
              <a:t>……</a:t>
            </a:r>
            <a:endParaRPr lang="zh-CN" altLang="en-US" i="1"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3</a:t>
            </a:fld>
            <a:endParaRPr lang="en-US" altLang="zh-CN"/>
          </a:p>
        </p:txBody>
      </p:sp>
    </p:spTree>
    <p:extLst>
      <p:ext uri="{BB962C8B-B14F-4D97-AF65-F5344CB8AC3E}">
        <p14:creationId xmlns:p14="http://schemas.microsoft.com/office/powerpoint/2010/main" val="6598734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算法分解</a:t>
            </a:r>
            <a:endParaRPr lang="zh-CN" altLang="en-US" dirty="0"/>
          </a:p>
        </p:txBody>
      </p:sp>
      <p:sp>
        <p:nvSpPr>
          <p:cNvPr id="3" name="内容占位符 2"/>
          <p:cNvSpPr>
            <a:spLocks noGrp="1"/>
          </p:cNvSpPr>
          <p:nvPr>
            <p:ph idx="1"/>
          </p:nvPr>
        </p:nvSpPr>
        <p:spPr/>
        <p:txBody>
          <a:bodyPr/>
          <a:lstStyle/>
          <a:p>
            <a:r>
              <a:rPr lang="zh-CN" altLang="en-US" dirty="0" smtClean="0"/>
              <a:t>将问题的解决看作是由一系列</a:t>
            </a:r>
            <a:r>
              <a:rPr lang="zh-CN" altLang="en-US" dirty="0" smtClean="0">
                <a:solidFill>
                  <a:srgbClr val="FF0000"/>
                </a:solidFill>
              </a:rPr>
              <a:t>步骤</a:t>
            </a:r>
            <a:r>
              <a:rPr lang="zh-CN" altLang="en-US" dirty="0" smtClean="0"/>
              <a:t>通过</a:t>
            </a:r>
            <a:r>
              <a:rPr lang="zh-CN" altLang="en-US" b="1" dirty="0" smtClean="0"/>
              <a:t>控制流程</a:t>
            </a:r>
            <a:r>
              <a:rPr lang="zh-CN" altLang="en-US" dirty="0" smtClean="0"/>
              <a:t>形成的过程</a:t>
            </a:r>
            <a:endParaRPr lang="en-US" altLang="zh-CN" dirty="0" smtClean="0"/>
          </a:p>
          <a:p>
            <a:pPr lvl="1"/>
            <a:r>
              <a:rPr lang="zh-CN" altLang="en-US" dirty="0"/>
              <a:t>所</a:t>
            </a:r>
            <a:r>
              <a:rPr lang="zh-CN" altLang="en-US" dirty="0" smtClean="0"/>
              <a:t>分解得到的系统中的每个模块，代表了整个过程中的一个步骤</a:t>
            </a:r>
            <a:endParaRPr lang="en-US" altLang="zh-CN" dirty="0" smtClean="0"/>
          </a:p>
          <a:p>
            <a:r>
              <a:rPr lang="zh-CN" altLang="en-US" dirty="0" smtClean="0"/>
              <a:t>由此而形成了结构化的分析与设计</a:t>
            </a:r>
            <a:endParaRPr lang="en-US" altLang="zh-CN" dirty="0" smtClean="0"/>
          </a:p>
          <a:p>
            <a:pPr lvl="1"/>
            <a:r>
              <a:rPr lang="zh-CN" altLang="en-US" dirty="0" smtClean="0"/>
              <a:t>我们也常称之为传统分析与设计，对于的软件工程为传统软件工程</a:t>
            </a:r>
            <a:endParaRPr lang="en-US" altLang="zh-CN" dirty="0" smtClean="0"/>
          </a:p>
          <a:p>
            <a:pPr lvl="1"/>
            <a:r>
              <a:rPr lang="zh-CN" altLang="en-US" dirty="0"/>
              <a:t>与之</a:t>
            </a:r>
            <a:r>
              <a:rPr lang="zh-CN" altLang="en-US" dirty="0" smtClean="0"/>
              <a:t>对应的就是面向对象分析与设计，以及面向对象软件工程</a:t>
            </a:r>
            <a:endParaRPr lang="zh-CN" altLang="en-US" dirty="0"/>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30</a:t>
            </a:fld>
            <a:endParaRPr lang="en-US" altLang="zh-CN"/>
          </a:p>
        </p:txBody>
      </p:sp>
    </p:spTree>
    <p:extLst>
      <p:ext uri="{BB962C8B-B14F-4D97-AF65-F5344CB8AC3E}">
        <p14:creationId xmlns:p14="http://schemas.microsoft.com/office/powerpoint/2010/main" val="3750039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算法分解示例</a:t>
            </a:r>
            <a:endParaRPr lang="zh-CN" altLang="en-US" dirty="0"/>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31</a:t>
            </a:fld>
            <a:endParaRPr lang="en-US" altLang="zh-CN"/>
          </a:p>
        </p:txBody>
      </p:sp>
      <p:pic>
        <p:nvPicPr>
          <p:cNvPr id="6" name="图片 5"/>
          <p:cNvPicPr>
            <a:picLocks noChangeAspect="1"/>
          </p:cNvPicPr>
          <p:nvPr/>
        </p:nvPicPr>
        <p:blipFill>
          <a:blip r:embed="rId2"/>
          <a:stretch>
            <a:fillRect/>
          </a:stretch>
        </p:blipFill>
        <p:spPr>
          <a:xfrm>
            <a:off x="625260" y="1340768"/>
            <a:ext cx="7334608" cy="3672000"/>
          </a:xfrm>
          <a:prstGeom prst="rect">
            <a:avLst/>
          </a:prstGeom>
        </p:spPr>
      </p:pic>
      <p:sp>
        <p:nvSpPr>
          <p:cNvPr id="8" name="矩形 7"/>
          <p:cNvSpPr/>
          <p:nvPr/>
        </p:nvSpPr>
        <p:spPr>
          <a:xfrm>
            <a:off x="251520" y="5187175"/>
            <a:ext cx="8847294" cy="461665"/>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rPr>
              <a:t>思考：如果让你实现这个功能，你准备用什么语言，如何实现？</a:t>
            </a:r>
            <a:endParaRPr lang="zh-CN" altLang="en-US" b="1"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758230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面向对象的分解</a:t>
            </a:r>
            <a:endParaRPr lang="zh-CN" altLang="en-US" dirty="0"/>
          </a:p>
        </p:txBody>
      </p:sp>
      <p:sp>
        <p:nvSpPr>
          <p:cNvPr id="3" name="内容占位符 2"/>
          <p:cNvSpPr>
            <a:spLocks noGrp="1"/>
          </p:cNvSpPr>
          <p:nvPr>
            <p:ph idx="1"/>
          </p:nvPr>
        </p:nvSpPr>
        <p:spPr>
          <a:xfrm>
            <a:off x="468313" y="1484313"/>
            <a:ext cx="8064127" cy="4392612"/>
          </a:xfrm>
        </p:spPr>
        <p:txBody>
          <a:bodyPr/>
          <a:lstStyle/>
          <a:p>
            <a:r>
              <a:rPr lang="zh-CN" altLang="en-US" dirty="0" smtClean="0"/>
              <a:t>对于同样的问题，还存在着另一种可能的分解方式</a:t>
            </a:r>
            <a:endParaRPr lang="en-US" altLang="zh-CN" dirty="0" smtClean="0"/>
          </a:p>
          <a:p>
            <a:pPr lvl="1"/>
            <a:r>
              <a:rPr lang="zh-CN" altLang="en-US" dirty="0" smtClean="0"/>
              <a:t>根据问题领域中的关键</a:t>
            </a:r>
            <a:r>
              <a:rPr lang="zh-CN" altLang="en-US" b="1" dirty="0" smtClean="0">
                <a:solidFill>
                  <a:srgbClr val="FF0000"/>
                </a:solidFill>
                <a:effectLst>
                  <a:outerShdw blurRad="38100" dist="38100" dir="2700000" algn="tl">
                    <a:srgbClr val="000000">
                      <a:alpha val="43137"/>
                    </a:srgbClr>
                  </a:outerShdw>
                </a:effectLst>
              </a:rPr>
              <a:t>抽象概念</a:t>
            </a:r>
            <a:r>
              <a:rPr lang="zh-CN" altLang="en-US" dirty="0" smtClean="0"/>
              <a:t>对系统进行分解</a:t>
            </a:r>
            <a:endParaRPr lang="en-US" altLang="zh-CN" dirty="0" smtClean="0"/>
          </a:p>
          <a:p>
            <a:pPr lvl="1"/>
            <a:r>
              <a:rPr lang="zh-CN" altLang="en-US" dirty="0" smtClean="0"/>
              <a:t>我们把世界看成是一组自动化的代理，他们相互协作，执行某种高级的行为</a:t>
            </a:r>
            <a:endParaRPr lang="en-US" altLang="zh-CN" dirty="0" smtClean="0"/>
          </a:p>
          <a:p>
            <a:pPr lvl="1"/>
            <a:r>
              <a:rPr lang="zh-CN" altLang="en-US" dirty="0" smtClean="0"/>
              <a:t>面向对象的分解，关键在于深刻把握“</a:t>
            </a:r>
            <a:r>
              <a:rPr lang="zh-CN" altLang="en-US" b="1" dirty="0" smtClean="0">
                <a:solidFill>
                  <a:srgbClr val="FF0000"/>
                </a:solidFill>
                <a:effectLst>
                  <a:outerShdw blurRad="38100" dist="38100" dir="2700000" algn="tl">
                    <a:srgbClr val="000000">
                      <a:alpha val="43137"/>
                    </a:srgbClr>
                  </a:outerShdw>
                </a:effectLst>
              </a:rPr>
              <a:t>对象模型</a:t>
            </a:r>
            <a:r>
              <a:rPr lang="zh-CN" altLang="en-US" dirty="0" smtClean="0"/>
              <a:t>”的概念</a:t>
            </a:r>
            <a:endParaRPr lang="en-US" altLang="zh-CN" dirty="0" smtClean="0"/>
          </a:p>
          <a:p>
            <a:r>
              <a:rPr lang="zh-CN" altLang="en-US" dirty="0"/>
              <a:t>这</a:t>
            </a:r>
            <a:r>
              <a:rPr lang="zh-CN" altLang="en-US" dirty="0" smtClean="0"/>
              <a:t>是两种</a:t>
            </a:r>
            <a:r>
              <a:rPr lang="zh-CN" altLang="en-US" b="1" dirty="0" smtClean="0">
                <a:solidFill>
                  <a:srgbClr val="FF0000"/>
                </a:solidFill>
                <a:effectLst>
                  <a:outerShdw blurRad="38100" dist="38100" dir="2700000" algn="tl">
                    <a:srgbClr val="000000">
                      <a:alpha val="43137"/>
                    </a:srgbClr>
                  </a:outerShdw>
                </a:effectLst>
              </a:rPr>
              <a:t>相当不同</a:t>
            </a:r>
            <a:r>
              <a:rPr lang="zh-CN" altLang="en-US" dirty="0" smtClean="0"/>
              <a:t>的处理方式，但他们可以处理</a:t>
            </a:r>
            <a:r>
              <a:rPr lang="zh-CN" altLang="en-US" b="1" dirty="0" smtClean="0">
                <a:solidFill>
                  <a:srgbClr val="FF0000"/>
                </a:solidFill>
                <a:effectLst>
                  <a:outerShdw blurRad="38100" dist="38100" dir="2700000" algn="tl">
                    <a:srgbClr val="000000">
                      <a:alpha val="43137"/>
                    </a:srgbClr>
                  </a:outerShdw>
                </a:effectLst>
              </a:rPr>
              <a:t>相同</a:t>
            </a:r>
            <a:r>
              <a:rPr lang="zh-CN" altLang="en-US" b="1" dirty="0">
                <a:solidFill>
                  <a:srgbClr val="FF0000"/>
                </a:solidFill>
                <a:effectLst>
                  <a:outerShdw blurRad="38100" dist="38100" dir="2700000" algn="tl">
                    <a:srgbClr val="000000">
                      <a:alpha val="43137"/>
                    </a:srgbClr>
                  </a:outerShdw>
                </a:effectLst>
              </a:rPr>
              <a:t>的问题</a:t>
            </a:r>
            <a:r>
              <a:rPr lang="zh-CN" altLang="en-US" dirty="0" smtClean="0"/>
              <a:t>！</a:t>
            </a:r>
            <a:endParaRPr lang="zh-CN" altLang="en-US" dirty="0"/>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32</a:t>
            </a:fld>
            <a:endParaRPr lang="en-US" altLang="zh-CN"/>
          </a:p>
        </p:txBody>
      </p:sp>
    </p:spTree>
    <p:extLst>
      <p:ext uri="{BB962C8B-B14F-4D97-AF65-F5344CB8AC3E}">
        <p14:creationId xmlns:p14="http://schemas.microsoft.com/office/powerpoint/2010/main" val="3068946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面向对象分解示例</a:t>
            </a:r>
            <a:endParaRPr lang="zh-CN" altLang="en-US" dirty="0"/>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33</a:t>
            </a:fld>
            <a:endParaRPr lang="en-US" altLang="zh-CN"/>
          </a:p>
        </p:txBody>
      </p:sp>
      <p:pic>
        <p:nvPicPr>
          <p:cNvPr id="6" name="图片 5"/>
          <p:cNvPicPr>
            <a:picLocks noChangeAspect="1"/>
          </p:cNvPicPr>
          <p:nvPr/>
        </p:nvPicPr>
        <p:blipFill>
          <a:blip r:embed="rId2"/>
          <a:stretch>
            <a:fillRect/>
          </a:stretch>
        </p:blipFill>
        <p:spPr>
          <a:xfrm>
            <a:off x="1187624" y="1742173"/>
            <a:ext cx="6408712" cy="3126965"/>
          </a:xfrm>
          <a:prstGeom prst="rect">
            <a:avLst/>
          </a:prstGeom>
        </p:spPr>
      </p:pic>
      <p:sp>
        <p:nvSpPr>
          <p:cNvPr id="7" name="矩形 6"/>
          <p:cNvSpPr/>
          <p:nvPr/>
        </p:nvSpPr>
        <p:spPr>
          <a:xfrm>
            <a:off x="251520" y="5187175"/>
            <a:ext cx="8847294" cy="461665"/>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rPr>
              <a:t>思考：如果让你实现这个功能，你准备用什么语言，如何实现？</a:t>
            </a:r>
            <a:endParaRPr lang="zh-CN" altLang="en-US" b="1"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594188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从语言的演化看软工</a:t>
            </a:r>
            <a:endParaRPr lang="zh-CN" altLang="en-US" dirty="0"/>
          </a:p>
        </p:txBody>
      </p:sp>
      <p:sp>
        <p:nvSpPr>
          <p:cNvPr id="3" name="内容占位符 2"/>
          <p:cNvSpPr>
            <a:spLocks noGrp="1"/>
          </p:cNvSpPr>
          <p:nvPr>
            <p:ph idx="1"/>
          </p:nvPr>
        </p:nvSpPr>
        <p:spPr/>
        <p:txBody>
          <a:bodyPr/>
          <a:lstStyle/>
          <a:p>
            <a:r>
              <a:rPr lang="zh-CN" altLang="en-US" dirty="0" smtClean="0"/>
              <a:t>从</a:t>
            </a:r>
            <a:r>
              <a:rPr lang="en-US" altLang="zh-CN" dirty="0" smtClean="0"/>
              <a:t>FORTRAN</a:t>
            </a:r>
            <a:r>
              <a:rPr lang="zh-CN" altLang="en-US" dirty="0" smtClean="0"/>
              <a:t>开始，高级程序设计语言的发展基本经历了六过程</a:t>
            </a:r>
            <a:endParaRPr lang="en-US" altLang="zh-CN" dirty="0" smtClean="0"/>
          </a:p>
          <a:p>
            <a:r>
              <a:rPr lang="zh-CN" altLang="en-US" dirty="0" smtClean="0"/>
              <a:t>在这一系列的语言换代中，每种语言所支持的抽象机制发生了变化</a:t>
            </a:r>
            <a:endParaRPr lang="en-US" altLang="zh-CN" dirty="0" smtClean="0"/>
          </a:p>
          <a:p>
            <a:pPr lvl="1"/>
            <a:endParaRPr lang="zh-CN" altLang="en-US" dirty="0"/>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34</a:t>
            </a:fld>
            <a:endParaRPr lang="en-US" altLang="zh-CN"/>
          </a:p>
        </p:txBody>
      </p:sp>
    </p:spTree>
    <p:extLst>
      <p:ext uri="{BB962C8B-B14F-4D97-AF65-F5344CB8AC3E}">
        <p14:creationId xmlns:p14="http://schemas.microsoft.com/office/powerpoint/2010/main" val="1132869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第一代语言</a:t>
            </a:r>
            <a:endParaRPr lang="zh-CN" altLang="en-US" b="1" dirty="0"/>
          </a:p>
        </p:txBody>
      </p:sp>
      <p:sp>
        <p:nvSpPr>
          <p:cNvPr id="3" name="内容占位符 2"/>
          <p:cNvSpPr>
            <a:spLocks noGrp="1"/>
          </p:cNvSpPr>
          <p:nvPr>
            <p:ph idx="1"/>
          </p:nvPr>
        </p:nvSpPr>
        <p:spPr>
          <a:xfrm>
            <a:off x="468313" y="1340768"/>
            <a:ext cx="8142287" cy="4536157"/>
          </a:xfrm>
        </p:spPr>
        <p:txBody>
          <a:bodyPr/>
          <a:lstStyle/>
          <a:p>
            <a:r>
              <a:rPr lang="en-US" altLang="zh-CN" sz="2400" dirty="0" smtClean="0"/>
              <a:t>First-generation </a:t>
            </a:r>
            <a:r>
              <a:rPr lang="en-US" altLang="zh-CN" sz="2400" dirty="0"/>
              <a:t>languages (1954–1958</a:t>
            </a:r>
            <a:r>
              <a:rPr lang="en-US" altLang="zh-CN" sz="2400" dirty="0" smtClean="0"/>
              <a:t>)</a:t>
            </a:r>
          </a:p>
          <a:p>
            <a:pPr lvl="1"/>
            <a:r>
              <a:rPr lang="en-US" altLang="zh-CN" sz="2000" dirty="0"/>
              <a:t>FORTRAN I </a:t>
            </a:r>
            <a:r>
              <a:rPr lang="en-US" altLang="zh-CN" sz="2000" dirty="0" smtClean="0"/>
              <a:t>         </a:t>
            </a:r>
            <a:r>
              <a:rPr lang="zh-CN" altLang="en-US" sz="2000" dirty="0" smtClean="0"/>
              <a:t>数学表达式</a:t>
            </a:r>
            <a:endParaRPr lang="en-US" altLang="zh-CN" sz="2000" dirty="0"/>
          </a:p>
          <a:p>
            <a:pPr lvl="1"/>
            <a:r>
              <a:rPr lang="en-US" altLang="zh-CN" sz="2000" dirty="0"/>
              <a:t>ALGOL </a:t>
            </a:r>
            <a:r>
              <a:rPr lang="en-US" altLang="zh-CN" sz="2000" dirty="0" smtClean="0"/>
              <a:t>58            </a:t>
            </a:r>
            <a:r>
              <a:rPr lang="zh-CN" altLang="en-US" sz="2000" dirty="0" smtClean="0"/>
              <a:t>数学</a:t>
            </a:r>
            <a:r>
              <a:rPr lang="zh-CN" altLang="en-US" sz="2000" dirty="0"/>
              <a:t>表达式</a:t>
            </a:r>
            <a:endParaRPr lang="en-US" altLang="zh-CN" sz="2000" dirty="0"/>
          </a:p>
          <a:p>
            <a:pPr lvl="1"/>
            <a:r>
              <a:rPr lang="en-US" altLang="zh-CN" sz="2000" dirty="0" err="1"/>
              <a:t>Flowmatic</a:t>
            </a:r>
            <a:r>
              <a:rPr lang="en-US" altLang="zh-CN" sz="2000" dirty="0"/>
              <a:t> </a:t>
            </a:r>
            <a:r>
              <a:rPr lang="en-US" altLang="zh-CN" sz="2000" dirty="0" smtClean="0"/>
              <a:t>            </a:t>
            </a:r>
            <a:r>
              <a:rPr lang="zh-CN" altLang="en-US" sz="2000" dirty="0" smtClean="0"/>
              <a:t>数学</a:t>
            </a:r>
            <a:r>
              <a:rPr lang="zh-CN" altLang="en-US" sz="2000" dirty="0"/>
              <a:t>表达式</a:t>
            </a:r>
            <a:endParaRPr lang="en-US" altLang="zh-CN" sz="2000" dirty="0"/>
          </a:p>
          <a:p>
            <a:pPr lvl="1"/>
            <a:r>
              <a:rPr lang="en-US" altLang="zh-CN" sz="2000" dirty="0"/>
              <a:t>IPL V </a:t>
            </a:r>
            <a:r>
              <a:rPr lang="en-US" altLang="zh-CN" sz="2000" dirty="0" smtClean="0"/>
              <a:t>                    </a:t>
            </a:r>
            <a:r>
              <a:rPr lang="zh-CN" altLang="en-US" sz="2000" dirty="0" smtClean="0"/>
              <a:t>数学表达式</a:t>
            </a:r>
            <a:endParaRPr lang="en-US" altLang="zh-CN" sz="2000" dirty="0" smtClean="0"/>
          </a:p>
          <a:p>
            <a:pPr lvl="1"/>
            <a:endParaRPr lang="en-US" altLang="zh-CN" sz="2000" dirty="0"/>
          </a:p>
          <a:p>
            <a:r>
              <a:rPr lang="zh-CN" altLang="en-US" sz="2400" dirty="0" smtClean="0"/>
              <a:t>第一代语言主要应用于科学和工程应用，这个问题领域的词汇几乎全是数学</a:t>
            </a:r>
            <a:endParaRPr lang="en-US" altLang="zh-CN" sz="2400" dirty="0" smtClean="0"/>
          </a:p>
          <a:p>
            <a:r>
              <a:rPr lang="zh-CN" altLang="en-US" sz="2400" dirty="0" smtClean="0"/>
              <a:t>典型代表</a:t>
            </a:r>
            <a:r>
              <a:rPr lang="en-US" altLang="zh-CN" sz="2400" dirty="0" smtClean="0"/>
              <a:t>FORTRAN I</a:t>
            </a:r>
            <a:r>
              <a:rPr lang="zh-CN" altLang="en-US" sz="2400" dirty="0" smtClean="0"/>
              <a:t>，让程序员可以写成数学公式，从而不用面对汇编语言或机器语言中的一些复杂问题</a:t>
            </a:r>
            <a:endParaRPr lang="en-US" altLang="zh-CN" sz="2400" dirty="0" smtClean="0"/>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35</a:t>
            </a:fld>
            <a:endParaRPr lang="en-US" altLang="zh-CN"/>
          </a:p>
        </p:txBody>
      </p:sp>
    </p:spTree>
    <p:extLst>
      <p:ext uri="{BB962C8B-B14F-4D97-AF65-F5344CB8AC3E}">
        <p14:creationId xmlns:p14="http://schemas.microsoft.com/office/powerpoint/2010/main" val="24457123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第二代语言</a:t>
            </a:r>
            <a:endParaRPr lang="zh-CN" altLang="en-US" dirty="0"/>
          </a:p>
        </p:txBody>
      </p:sp>
      <p:sp>
        <p:nvSpPr>
          <p:cNvPr id="3" name="内容占位符 2"/>
          <p:cNvSpPr>
            <a:spLocks noGrp="1"/>
          </p:cNvSpPr>
          <p:nvPr>
            <p:ph idx="1"/>
          </p:nvPr>
        </p:nvSpPr>
        <p:spPr/>
        <p:txBody>
          <a:bodyPr/>
          <a:lstStyle/>
          <a:p>
            <a:r>
              <a:rPr lang="en-US" altLang="zh-CN" sz="2400" dirty="0"/>
              <a:t>Second-generation languages (1959–1961)</a:t>
            </a:r>
          </a:p>
          <a:p>
            <a:pPr lvl="1"/>
            <a:r>
              <a:rPr lang="en-US" altLang="zh-CN" sz="2000" dirty="0"/>
              <a:t>FORTRAN II        </a:t>
            </a:r>
            <a:r>
              <a:rPr lang="zh-CN" altLang="en-US" sz="2000" dirty="0" smtClean="0"/>
              <a:t>子程序、单独编译</a:t>
            </a:r>
            <a:endParaRPr lang="en-US" altLang="zh-CN" sz="2000" dirty="0"/>
          </a:p>
          <a:p>
            <a:pPr lvl="1"/>
            <a:r>
              <a:rPr lang="en-US" altLang="zh-CN" sz="2000" dirty="0"/>
              <a:t>ALGOL 60            </a:t>
            </a:r>
            <a:r>
              <a:rPr lang="zh-CN" altLang="en-US" sz="2000" dirty="0" smtClean="0"/>
              <a:t>块结构、数据类型</a:t>
            </a:r>
            <a:endParaRPr lang="en-US" altLang="zh-CN" sz="2000" dirty="0"/>
          </a:p>
          <a:p>
            <a:pPr lvl="1"/>
            <a:r>
              <a:rPr lang="en-US" altLang="zh-CN" sz="2000" dirty="0"/>
              <a:t>COBOL                </a:t>
            </a:r>
            <a:r>
              <a:rPr lang="zh-CN" altLang="en-US" sz="2000" dirty="0" smtClean="0"/>
              <a:t>数据描述、文件处理</a:t>
            </a:r>
            <a:endParaRPr lang="en-US" altLang="zh-CN" sz="2000" dirty="0"/>
          </a:p>
          <a:p>
            <a:pPr lvl="1"/>
            <a:r>
              <a:rPr lang="en-US" altLang="zh-CN" sz="2000" dirty="0"/>
              <a:t>Lisp                      </a:t>
            </a:r>
            <a:r>
              <a:rPr lang="zh-CN" altLang="en-US" sz="2000" dirty="0" smtClean="0"/>
              <a:t>列表处理、指针、垃圾收集</a:t>
            </a:r>
            <a:r>
              <a:rPr lang="zh-CN" altLang="en-US" sz="1400" dirty="0" smtClean="0"/>
              <a:t>（注：</a:t>
            </a:r>
            <a:r>
              <a:rPr lang="en-US" altLang="zh-CN" sz="1400" dirty="0" smtClean="0"/>
              <a:t>J. McCarthy</a:t>
            </a:r>
            <a:r>
              <a:rPr lang="zh-CN" altLang="en-US" sz="1400" dirty="0" smtClean="0"/>
              <a:t>设计并实现了第一个以</a:t>
            </a:r>
            <a:r>
              <a:rPr lang="en-US" altLang="zh-CN" sz="1400" dirty="0" smtClean="0"/>
              <a:t>lambda</a:t>
            </a:r>
            <a:r>
              <a:rPr lang="zh-CN" altLang="en-US" sz="1400" dirty="0" smtClean="0"/>
              <a:t>演算为模型的语言）</a:t>
            </a:r>
            <a:endParaRPr lang="en-US" altLang="zh-CN" sz="1400" dirty="0" smtClean="0"/>
          </a:p>
          <a:p>
            <a:pPr lvl="1"/>
            <a:endParaRPr lang="en-US" altLang="zh-CN" sz="2000" dirty="0"/>
          </a:p>
          <a:p>
            <a:r>
              <a:rPr lang="zh-CN" altLang="en-US" sz="2000" dirty="0" smtClean="0"/>
              <a:t>第二代语言中，重点是算法抽象</a:t>
            </a:r>
            <a:endParaRPr lang="en-US" altLang="zh-CN" sz="2000" dirty="0" smtClean="0"/>
          </a:p>
          <a:p>
            <a:r>
              <a:rPr lang="zh-CN" altLang="en-US" sz="2000" dirty="0" smtClean="0"/>
              <a:t>关注的焦点主要是告诉计算机做什么：先读入一些记录，然后进行排序，最后打印报表。</a:t>
            </a:r>
            <a:endParaRPr lang="en-US" altLang="zh-CN" sz="2000" dirty="0" smtClean="0"/>
          </a:p>
          <a:p>
            <a:r>
              <a:rPr lang="zh-CN" altLang="en-US" sz="2000" dirty="0" smtClean="0"/>
              <a:t>向着问题空间有靠近一步，离底层计算机又远了一步</a:t>
            </a:r>
            <a:endParaRPr lang="zh-CN" altLang="en-US" sz="2000" dirty="0"/>
          </a:p>
          <a:p>
            <a:endParaRPr lang="zh-CN" altLang="en-US" dirty="0"/>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36</a:t>
            </a:fld>
            <a:endParaRPr lang="en-US" altLang="zh-CN"/>
          </a:p>
        </p:txBody>
      </p:sp>
    </p:spTree>
    <p:extLst>
      <p:ext uri="{BB962C8B-B14F-4D97-AF65-F5344CB8AC3E}">
        <p14:creationId xmlns:p14="http://schemas.microsoft.com/office/powerpoint/2010/main" val="4099796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第三代语言</a:t>
            </a:r>
            <a:endParaRPr lang="zh-CN" altLang="en-US" dirty="0"/>
          </a:p>
        </p:txBody>
      </p:sp>
      <p:sp>
        <p:nvSpPr>
          <p:cNvPr id="3" name="内容占位符 2"/>
          <p:cNvSpPr>
            <a:spLocks noGrp="1"/>
          </p:cNvSpPr>
          <p:nvPr>
            <p:ph idx="1"/>
          </p:nvPr>
        </p:nvSpPr>
        <p:spPr>
          <a:xfrm>
            <a:off x="468313" y="1412776"/>
            <a:ext cx="8142287" cy="4464149"/>
          </a:xfrm>
        </p:spPr>
        <p:txBody>
          <a:bodyPr/>
          <a:lstStyle/>
          <a:p>
            <a:r>
              <a:rPr lang="en-US" altLang="zh-CN" sz="2400" dirty="0"/>
              <a:t>Third-generation languages (1962–1970</a:t>
            </a:r>
            <a:r>
              <a:rPr lang="en-US" altLang="zh-CN" sz="2400" dirty="0" smtClean="0"/>
              <a:t>)</a:t>
            </a:r>
          </a:p>
          <a:p>
            <a:pPr lvl="1"/>
            <a:r>
              <a:rPr lang="en-US" altLang="zh-CN" sz="2000" dirty="0"/>
              <a:t>PL/1 </a:t>
            </a:r>
            <a:r>
              <a:rPr lang="en-US" altLang="zh-CN" sz="2000" dirty="0" smtClean="0"/>
              <a:t>                  FORTRAN </a:t>
            </a:r>
            <a:r>
              <a:rPr lang="en-US" altLang="zh-CN" sz="2000" dirty="0"/>
              <a:t>+ ALGOL + COBOL</a:t>
            </a:r>
          </a:p>
          <a:p>
            <a:pPr lvl="1"/>
            <a:r>
              <a:rPr lang="en-US" altLang="zh-CN" sz="2000" dirty="0"/>
              <a:t>ALGOL 68 </a:t>
            </a:r>
            <a:r>
              <a:rPr lang="en-US" altLang="zh-CN" sz="2000" dirty="0" smtClean="0"/>
              <a:t>        ALGOL 60</a:t>
            </a:r>
            <a:r>
              <a:rPr lang="zh-CN" altLang="en-US" sz="2000" dirty="0" smtClean="0"/>
              <a:t>的严格继承者</a:t>
            </a:r>
            <a:endParaRPr lang="en-US" altLang="zh-CN" sz="2000" dirty="0"/>
          </a:p>
          <a:p>
            <a:pPr lvl="1"/>
            <a:r>
              <a:rPr lang="en-US" altLang="zh-CN" sz="2000" dirty="0"/>
              <a:t>Pascal </a:t>
            </a:r>
            <a:r>
              <a:rPr lang="en-US" altLang="zh-CN" sz="2000" dirty="0" smtClean="0"/>
              <a:t>               ALGOL 60</a:t>
            </a:r>
            <a:r>
              <a:rPr lang="zh-CN" altLang="en-US" sz="2000" dirty="0" smtClean="0"/>
              <a:t>的简单继承者</a:t>
            </a:r>
            <a:endParaRPr lang="en-US" altLang="zh-CN" sz="2000" dirty="0"/>
          </a:p>
          <a:p>
            <a:pPr lvl="1"/>
            <a:r>
              <a:rPr lang="en-US" altLang="zh-CN" sz="2000" dirty="0" err="1"/>
              <a:t>Simula</a:t>
            </a:r>
            <a:r>
              <a:rPr lang="en-US" altLang="zh-CN" sz="2000" dirty="0"/>
              <a:t> </a:t>
            </a:r>
            <a:r>
              <a:rPr lang="en-US" altLang="zh-CN" sz="2000" dirty="0" smtClean="0"/>
              <a:t>              </a:t>
            </a:r>
            <a:r>
              <a:rPr lang="zh-CN" altLang="en-US" sz="2000" dirty="0" smtClean="0"/>
              <a:t>类、数据抽象</a:t>
            </a:r>
            <a:endParaRPr lang="en-US" altLang="zh-CN" sz="2000" dirty="0" smtClean="0"/>
          </a:p>
          <a:p>
            <a:endParaRPr lang="en-US" altLang="zh-CN" sz="2000" dirty="0" smtClean="0"/>
          </a:p>
          <a:p>
            <a:r>
              <a:rPr lang="zh-CN" altLang="en-US" sz="2000" dirty="0" smtClean="0"/>
              <a:t>演进到了支持数据抽象</a:t>
            </a:r>
            <a:endParaRPr lang="en-US" altLang="zh-CN" sz="2000" dirty="0" smtClean="0"/>
          </a:p>
          <a:p>
            <a:r>
              <a:rPr lang="zh-CN" altLang="en-US" sz="2000" dirty="0">
                <a:solidFill>
                  <a:srgbClr val="FF0000"/>
                </a:solidFill>
              </a:rPr>
              <a:t>这</a:t>
            </a:r>
            <a:r>
              <a:rPr lang="zh-CN" altLang="en-US" sz="2000" dirty="0" smtClean="0">
                <a:solidFill>
                  <a:srgbClr val="FF0000"/>
                </a:solidFill>
              </a:rPr>
              <a:t>是，程序员可以描述相关数据的意义（它们的类型），并让程序设计语言强制确保这些设计决策</a:t>
            </a:r>
            <a:endParaRPr lang="en-US" altLang="zh-CN" sz="2000" dirty="0" smtClean="0">
              <a:solidFill>
                <a:srgbClr val="FF0000"/>
              </a:solidFill>
            </a:endParaRPr>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37</a:t>
            </a:fld>
            <a:endParaRPr lang="en-US" altLang="zh-CN"/>
          </a:p>
        </p:txBody>
      </p:sp>
    </p:spTree>
    <p:extLst>
      <p:ext uri="{BB962C8B-B14F-4D97-AF65-F5344CB8AC3E}">
        <p14:creationId xmlns:p14="http://schemas.microsoft.com/office/powerpoint/2010/main" val="15015764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断代</a:t>
            </a:r>
          </a:p>
        </p:txBody>
      </p:sp>
      <p:sp>
        <p:nvSpPr>
          <p:cNvPr id="3" name="内容占位符 2"/>
          <p:cNvSpPr>
            <a:spLocks noGrp="1"/>
          </p:cNvSpPr>
          <p:nvPr>
            <p:ph idx="1"/>
          </p:nvPr>
        </p:nvSpPr>
        <p:spPr/>
        <p:txBody>
          <a:bodyPr/>
          <a:lstStyle/>
          <a:p>
            <a:r>
              <a:rPr lang="en-US" altLang="zh-CN" sz="2400" dirty="0"/>
              <a:t>The generation gap (1970–1980)</a:t>
            </a:r>
          </a:p>
          <a:p>
            <a:pPr marL="449262" lvl="1" indent="0">
              <a:buNone/>
            </a:pPr>
            <a:r>
              <a:rPr lang="zh-CN" altLang="en-US" sz="2000" i="1" dirty="0" smtClean="0"/>
              <a:t>人们发明了许多不同语言，但很少存活下来。但是，下面的语言值得一提：</a:t>
            </a:r>
            <a:endParaRPr lang="en-US" altLang="zh-CN" sz="2000" i="1" dirty="0"/>
          </a:p>
          <a:p>
            <a:pPr lvl="1"/>
            <a:r>
              <a:rPr lang="en-US" altLang="zh-CN" sz="2000" dirty="0"/>
              <a:t>C                                 Efficient; small executables</a:t>
            </a:r>
          </a:p>
          <a:p>
            <a:pPr lvl="1"/>
            <a:r>
              <a:rPr lang="en-US" altLang="zh-CN" sz="2000" dirty="0"/>
              <a:t>FORTRAN 77             ANSI </a:t>
            </a:r>
            <a:r>
              <a:rPr lang="en-US" altLang="zh-CN" sz="2000" dirty="0" smtClean="0"/>
              <a:t>standardization</a:t>
            </a:r>
          </a:p>
          <a:p>
            <a:pPr lvl="1"/>
            <a:endParaRPr lang="en-US" altLang="zh-CN" sz="2000" dirty="0"/>
          </a:p>
          <a:p>
            <a:r>
              <a:rPr lang="zh-CN" altLang="en-US" sz="2400" dirty="0" smtClean="0"/>
              <a:t>以</a:t>
            </a:r>
            <a:r>
              <a:rPr lang="en-US" altLang="zh-CN" sz="2400" dirty="0" smtClean="0"/>
              <a:t>C</a:t>
            </a:r>
            <a:r>
              <a:rPr lang="zh-CN" altLang="en-US" sz="2400" dirty="0" smtClean="0"/>
              <a:t>语言为代表，从语言机制上并没有创新，但面向实际应用需求，更具有实用性</a:t>
            </a:r>
            <a:endParaRPr lang="zh-CN" altLang="en-US" sz="2400" dirty="0"/>
          </a:p>
          <a:p>
            <a:pPr lvl="1"/>
            <a:r>
              <a:rPr lang="zh-CN" altLang="en-US" dirty="0" smtClean="0"/>
              <a:t>值得一提的是，</a:t>
            </a:r>
            <a:r>
              <a:rPr lang="en-US" altLang="zh-CN" dirty="0" smtClean="0"/>
              <a:t>C</a:t>
            </a:r>
            <a:r>
              <a:rPr lang="zh-CN" altLang="en-US" dirty="0" smtClean="0"/>
              <a:t>语言是和</a:t>
            </a:r>
            <a:r>
              <a:rPr lang="en-US" altLang="zh-CN" dirty="0" smtClean="0"/>
              <a:t>UNIX</a:t>
            </a:r>
            <a:r>
              <a:rPr lang="zh-CN" altLang="en-US" dirty="0" smtClean="0"/>
              <a:t>系统共同发展的</a:t>
            </a:r>
            <a:endParaRPr lang="zh-CN" altLang="en-US" dirty="0"/>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38</a:t>
            </a:fld>
            <a:endParaRPr lang="en-US" altLang="zh-CN"/>
          </a:p>
        </p:txBody>
      </p:sp>
    </p:spTree>
    <p:extLst>
      <p:ext uri="{BB962C8B-B14F-4D97-AF65-F5344CB8AC3E}">
        <p14:creationId xmlns:p14="http://schemas.microsoft.com/office/powerpoint/2010/main" val="3870535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面向对象兴盛</a:t>
            </a:r>
            <a:endParaRPr lang="zh-CN" altLang="en-US" dirty="0"/>
          </a:p>
        </p:txBody>
      </p:sp>
      <p:sp>
        <p:nvSpPr>
          <p:cNvPr id="3" name="内容占位符 2"/>
          <p:cNvSpPr>
            <a:spLocks noGrp="1"/>
          </p:cNvSpPr>
          <p:nvPr>
            <p:ph idx="1"/>
          </p:nvPr>
        </p:nvSpPr>
        <p:spPr>
          <a:xfrm>
            <a:off x="468313" y="1412776"/>
            <a:ext cx="8142287" cy="4464149"/>
          </a:xfrm>
        </p:spPr>
        <p:txBody>
          <a:bodyPr/>
          <a:lstStyle/>
          <a:p>
            <a:r>
              <a:rPr lang="en-US" altLang="zh-CN" dirty="0"/>
              <a:t>Object-orientation boom (1980–1990, but few languages survive</a:t>
            </a:r>
            <a:r>
              <a:rPr lang="en-US" altLang="zh-CN" dirty="0" smtClean="0"/>
              <a:t>)</a:t>
            </a:r>
          </a:p>
          <a:p>
            <a:pPr lvl="1"/>
            <a:r>
              <a:rPr lang="en-US" altLang="zh-CN" dirty="0"/>
              <a:t>Smalltalk 80 </a:t>
            </a:r>
            <a:r>
              <a:rPr lang="en-US" altLang="zh-CN" dirty="0" smtClean="0"/>
              <a:t>   </a:t>
            </a:r>
            <a:r>
              <a:rPr lang="zh-CN" altLang="en-US" dirty="0" smtClean="0"/>
              <a:t>纯面向对象语言</a:t>
            </a:r>
            <a:endParaRPr lang="en-US" altLang="zh-CN" dirty="0"/>
          </a:p>
          <a:p>
            <a:pPr lvl="1"/>
            <a:r>
              <a:rPr lang="en-US" altLang="zh-CN" dirty="0"/>
              <a:t>C++ </a:t>
            </a:r>
            <a:r>
              <a:rPr lang="en-US" altLang="zh-CN" dirty="0" smtClean="0"/>
              <a:t>                </a:t>
            </a:r>
            <a:r>
              <a:rPr lang="zh-CN" altLang="en-US" dirty="0" smtClean="0"/>
              <a:t>从</a:t>
            </a:r>
            <a:r>
              <a:rPr lang="en-US" altLang="zh-CN" dirty="0" smtClean="0"/>
              <a:t>C</a:t>
            </a:r>
            <a:r>
              <a:rPr lang="zh-CN" altLang="en-US" dirty="0" smtClean="0"/>
              <a:t>和</a:t>
            </a:r>
            <a:r>
              <a:rPr lang="en-US" altLang="zh-CN" dirty="0" err="1" smtClean="0"/>
              <a:t>Simula</a:t>
            </a:r>
            <a:r>
              <a:rPr lang="zh-CN" altLang="en-US" dirty="0" smtClean="0"/>
              <a:t>发展而来</a:t>
            </a:r>
            <a:endParaRPr lang="en-US" altLang="zh-CN" dirty="0"/>
          </a:p>
          <a:p>
            <a:pPr lvl="1"/>
            <a:r>
              <a:rPr lang="en-US" altLang="zh-CN" dirty="0"/>
              <a:t>Ada83 </a:t>
            </a:r>
            <a:r>
              <a:rPr lang="en-US" altLang="zh-CN" dirty="0" smtClean="0"/>
              <a:t>            </a:t>
            </a:r>
            <a:r>
              <a:rPr lang="zh-CN" altLang="en-US" dirty="0" smtClean="0"/>
              <a:t>强类型，收到</a:t>
            </a:r>
            <a:r>
              <a:rPr lang="en-US" altLang="zh-CN" dirty="0" smtClean="0"/>
              <a:t>Pascal</a:t>
            </a:r>
            <a:r>
              <a:rPr lang="zh-CN" altLang="en-US" dirty="0" smtClean="0"/>
              <a:t>的很大影响</a:t>
            </a:r>
            <a:endParaRPr lang="en-US" altLang="zh-CN" dirty="0"/>
          </a:p>
          <a:p>
            <a:pPr lvl="1"/>
            <a:r>
              <a:rPr lang="en-US" altLang="zh-CN" dirty="0"/>
              <a:t>Eiffel </a:t>
            </a:r>
            <a:r>
              <a:rPr lang="en-US" altLang="zh-CN" dirty="0" smtClean="0"/>
              <a:t>               </a:t>
            </a:r>
            <a:r>
              <a:rPr lang="zh-CN" altLang="en-US" dirty="0" smtClean="0"/>
              <a:t>从</a:t>
            </a:r>
            <a:r>
              <a:rPr lang="en-US" altLang="zh-CN" dirty="0" smtClean="0"/>
              <a:t>Ada</a:t>
            </a:r>
            <a:r>
              <a:rPr lang="zh-CN" altLang="en-US" dirty="0" smtClean="0"/>
              <a:t>和</a:t>
            </a:r>
            <a:r>
              <a:rPr lang="en-US" altLang="zh-CN" dirty="0" err="1" smtClean="0"/>
              <a:t>Simula</a:t>
            </a:r>
            <a:r>
              <a:rPr lang="zh-CN" altLang="en-US" dirty="0" smtClean="0"/>
              <a:t>发展而来</a:t>
            </a:r>
            <a:endParaRPr lang="en-US" altLang="zh-CN" dirty="0" smtClean="0"/>
          </a:p>
          <a:p>
            <a:endParaRPr lang="zh-CN" altLang="en-US" dirty="0"/>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39</a:t>
            </a:fld>
            <a:endParaRPr lang="en-US" altLang="zh-CN"/>
          </a:p>
        </p:txBody>
      </p:sp>
    </p:spTree>
    <p:extLst>
      <p:ext uri="{BB962C8B-B14F-4D97-AF65-F5344CB8AC3E}">
        <p14:creationId xmlns:p14="http://schemas.microsoft.com/office/powerpoint/2010/main" val="3717482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27088" y="304800"/>
            <a:ext cx="7543800" cy="766763"/>
          </a:xfrm>
        </p:spPr>
        <p:txBody>
          <a:bodyPr/>
          <a:lstStyle/>
          <a:p>
            <a:r>
              <a:rPr lang="zh-CN" altLang="en-US" sz="3600" b="1" smtClean="0"/>
              <a:t>美国电力监测与控制管理系统</a:t>
            </a:r>
          </a:p>
        </p:txBody>
      </p:sp>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1428750"/>
            <a:ext cx="6015038" cy="4337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196" name="Text Box 4"/>
          <p:cNvSpPr txBox="1">
            <a:spLocks noChangeArrowheads="1"/>
          </p:cNvSpPr>
          <p:nvPr/>
        </p:nvSpPr>
        <p:spPr bwMode="auto">
          <a:xfrm>
            <a:off x="6659563" y="2276475"/>
            <a:ext cx="1871662"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800">
                <a:latin typeface="Symbol" panose="05050102010706020507" pitchFamily="18" charset="2"/>
                <a:ea typeface="黑体" panose="02010609060101010101" pitchFamily="49" charset="-122"/>
              </a:rPr>
              <a:t>多计算机系统试图同时访问同一资源引起的</a:t>
            </a:r>
            <a:r>
              <a:rPr kumimoji="0" lang="zh-CN" altLang="en-US" sz="2800" b="1">
                <a:solidFill>
                  <a:srgbClr val="FF0000"/>
                </a:solidFill>
                <a:latin typeface="Symbol" panose="05050102010706020507" pitchFamily="18" charset="2"/>
                <a:ea typeface="黑体" panose="02010609060101010101" pitchFamily="49" charset="-122"/>
              </a:rPr>
              <a:t>软件失效</a:t>
            </a:r>
          </a:p>
        </p:txBody>
      </p:sp>
      <p:sp>
        <p:nvSpPr>
          <p:cNvPr id="2" name="页脚占位符 1"/>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3" name="灯片编号占位符 2"/>
          <p:cNvSpPr>
            <a:spLocks noGrp="1"/>
          </p:cNvSpPr>
          <p:nvPr>
            <p:ph type="sldNum" sz="quarter" idx="12"/>
          </p:nvPr>
        </p:nvSpPr>
        <p:spPr/>
        <p:txBody>
          <a:bodyPr/>
          <a:lstStyle/>
          <a:p>
            <a:fld id="{01BC1ADD-3F8F-4B26-BB0D-3825DD5F96B8}" type="slidenum">
              <a:rPr lang="en-US" altLang="zh-CN" smtClean="0"/>
              <a:pPr/>
              <a:t>4</a:t>
            </a:fld>
            <a:endParaRPr lang="en-US" altLang="zh-CN"/>
          </a:p>
        </p:txBody>
      </p:sp>
    </p:spTree>
    <p:custDataLst>
      <p:tags r:id="rId1"/>
    </p:custDataLst>
    <p:extLst>
      <p:ext uri="{BB962C8B-B14F-4D97-AF65-F5344CB8AC3E}">
        <p14:creationId xmlns:p14="http://schemas.microsoft.com/office/powerpoint/2010/main" val="2825590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框架的出现</a:t>
            </a:r>
            <a:endParaRPr lang="zh-CN" altLang="en-US" dirty="0"/>
          </a:p>
        </p:txBody>
      </p:sp>
      <p:sp>
        <p:nvSpPr>
          <p:cNvPr id="3" name="内容占位符 2"/>
          <p:cNvSpPr>
            <a:spLocks noGrp="1"/>
          </p:cNvSpPr>
          <p:nvPr>
            <p:ph idx="1"/>
          </p:nvPr>
        </p:nvSpPr>
        <p:spPr>
          <a:xfrm>
            <a:off x="468313" y="1412776"/>
            <a:ext cx="8424167" cy="4608511"/>
          </a:xfrm>
        </p:spPr>
        <p:txBody>
          <a:bodyPr/>
          <a:lstStyle/>
          <a:p>
            <a:r>
              <a:rPr lang="en-US" altLang="zh-CN" sz="2400" dirty="0"/>
              <a:t>Emergence of frameworks (</a:t>
            </a:r>
            <a:r>
              <a:rPr lang="en-US" altLang="zh-CN" sz="2400" dirty="0" smtClean="0"/>
              <a:t>1990–2000)</a:t>
            </a:r>
          </a:p>
          <a:p>
            <a:pPr marL="449262" lvl="1" indent="0">
              <a:buNone/>
            </a:pPr>
            <a:r>
              <a:rPr lang="zh-CN" altLang="en-US" sz="1800" i="1" dirty="0" smtClean="0"/>
              <a:t>出现了许多语言活动、新版本和标准化工作，导致了程序设计框架的出现</a:t>
            </a:r>
            <a:r>
              <a:rPr lang="en-US" altLang="zh-CN" sz="1800" i="1" dirty="0" smtClean="0"/>
              <a:t>.</a:t>
            </a:r>
          </a:p>
          <a:p>
            <a:pPr lvl="1"/>
            <a:r>
              <a:rPr lang="en-US" altLang="zh-CN" sz="1800" dirty="0"/>
              <a:t>Visual Basic </a:t>
            </a:r>
            <a:r>
              <a:rPr lang="en-US" altLang="zh-CN" sz="1800" dirty="0" smtClean="0"/>
              <a:t>        </a:t>
            </a:r>
            <a:r>
              <a:rPr lang="zh-CN" altLang="en-US" sz="1800" dirty="0"/>
              <a:t>简化</a:t>
            </a:r>
            <a:r>
              <a:rPr lang="zh-CN" altLang="en-US" sz="1800" dirty="0" smtClean="0"/>
              <a:t>了</a:t>
            </a:r>
            <a:r>
              <a:rPr lang="en-US" altLang="zh-CN" sz="1800" dirty="0" smtClean="0"/>
              <a:t>Windows</a:t>
            </a:r>
            <a:r>
              <a:rPr lang="zh-CN" altLang="en-US" sz="1800" dirty="0" smtClean="0"/>
              <a:t>应用的图形用户界面</a:t>
            </a:r>
            <a:r>
              <a:rPr lang="en-US" altLang="zh-CN" sz="1800" dirty="0"/>
              <a:t>(</a:t>
            </a:r>
            <a:r>
              <a:rPr lang="en-US" altLang="zh-CN" sz="1800" dirty="0" smtClean="0"/>
              <a:t>GUI)</a:t>
            </a:r>
            <a:r>
              <a:rPr lang="zh-CN" altLang="en-US" sz="1800" dirty="0" smtClean="0"/>
              <a:t>开发</a:t>
            </a:r>
            <a:endParaRPr lang="en-US" altLang="zh-CN" sz="1800" dirty="0"/>
          </a:p>
          <a:p>
            <a:pPr lvl="1"/>
            <a:r>
              <a:rPr lang="en-US" altLang="zh-CN" sz="1800" dirty="0" smtClean="0"/>
              <a:t>Java                     Oak</a:t>
            </a:r>
            <a:r>
              <a:rPr lang="zh-CN" altLang="en-US" sz="1800" dirty="0" smtClean="0"/>
              <a:t>的后续版本，其设计意图是实现可移植性</a:t>
            </a:r>
            <a:endParaRPr lang="en-US" altLang="zh-CN" sz="1800" dirty="0"/>
          </a:p>
          <a:p>
            <a:pPr lvl="1"/>
            <a:r>
              <a:rPr lang="en-US" altLang="zh-CN" sz="1800" dirty="0"/>
              <a:t>Python </a:t>
            </a:r>
            <a:r>
              <a:rPr lang="en-US" altLang="zh-CN" sz="1800" dirty="0" smtClean="0"/>
              <a:t>                Object-oriented </a:t>
            </a:r>
            <a:r>
              <a:rPr lang="en-US" altLang="zh-CN" sz="1800" dirty="0"/>
              <a:t>scripting language</a:t>
            </a:r>
          </a:p>
          <a:p>
            <a:pPr lvl="1"/>
            <a:r>
              <a:rPr lang="en-US" altLang="zh-CN" sz="1800" dirty="0"/>
              <a:t>J2EE </a:t>
            </a:r>
            <a:r>
              <a:rPr lang="en-US" altLang="zh-CN" sz="1800" dirty="0" smtClean="0"/>
              <a:t>                   </a:t>
            </a:r>
            <a:r>
              <a:rPr lang="zh-CN" altLang="en-US" sz="1800" dirty="0" smtClean="0"/>
              <a:t>基于</a:t>
            </a:r>
            <a:r>
              <a:rPr lang="en-US" altLang="zh-CN" sz="1800" dirty="0" smtClean="0"/>
              <a:t>Java</a:t>
            </a:r>
            <a:r>
              <a:rPr lang="zh-CN" altLang="en-US" sz="1800" dirty="0" smtClean="0"/>
              <a:t>的企业计算框架</a:t>
            </a:r>
            <a:endParaRPr lang="en-US" altLang="zh-CN" sz="1800" dirty="0"/>
          </a:p>
          <a:p>
            <a:pPr lvl="1"/>
            <a:r>
              <a:rPr lang="en-US" altLang="zh-CN" sz="1800" dirty="0"/>
              <a:t>.NET </a:t>
            </a:r>
            <a:r>
              <a:rPr lang="en-US" altLang="zh-CN" sz="1800" dirty="0" smtClean="0"/>
              <a:t>                    Microsoft’s </a:t>
            </a:r>
            <a:r>
              <a:rPr lang="en-US" altLang="zh-CN" sz="1800" dirty="0"/>
              <a:t>object-based framework</a:t>
            </a:r>
          </a:p>
          <a:p>
            <a:pPr lvl="1"/>
            <a:r>
              <a:rPr lang="en-US" altLang="zh-CN" sz="1800" dirty="0"/>
              <a:t>Visual C# </a:t>
            </a:r>
            <a:r>
              <a:rPr lang="en-US" altLang="zh-CN" sz="1800" dirty="0" smtClean="0"/>
              <a:t>            .NET</a:t>
            </a:r>
            <a:r>
              <a:rPr lang="zh-CN" altLang="en-US" sz="1800" dirty="0" smtClean="0"/>
              <a:t>架构下</a:t>
            </a:r>
            <a:r>
              <a:rPr lang="en-US" altLang="zh-CN" sz="1800" dirty="0" smtClean="0"/>
              <a:t>Java</a:t>
            </a:r>
            <a:r>
              <a:rPr lang="zh-CN" altLang="en-US" sz="1800" dirty="0" smtClean="0"/>
              <a:t>的竞争者</a:t>
            </a:r>
            <a:endParaRPr lang="en-US" altLang="zh-CN" sz="1800" dirty="0"/>
          </a:p>
          <a:p>
            <a:pPr lvl="1"/>
            <a:r>
              <a:rPr lang="en-US" altLang="zh-CN" sz="1800" dirty="0"/>
              <a:t>Visual Basic </a:t>
            </a:r>
            <a:r>
              <a:rPr lang="en-US" altLang="zh-CN" sz="1800" dirty="0" smtClean="0"/>
              <a:t>       </a:t>
            </a:r>
            <a:r>
              <a:rPr lang="en-US" altLang="zh-CN" sz="1800" dirty="0"/>
              <a:t> </a:t>
            </a:r>
            <a:r>
              <a:rPr lang="zh-CN" altLang="en-US" sz="1800" dirty="0" smtClean="0"/>
              <a:t>针对微软</a:t>
            </a:r>
            <a:r>
              <a:rPr lang="en-US" altLang="zh-CN" sz="1800" dirty="0" smtClean="0"/>
              <a:t>.NET</a:t>
            </a:r>
            <a:r>
              <a:rPr lang="zh-CN" altLang="en-US" sz="1800" dirty="0" smtClean="0"/>
              <a:t>框架的</a:t>
            </a:r>
            <a:r>
              <a:rPr lang="en-US" altLang="zh-CN" sz="1800" dirty="0" smtClean="0"/>
              <a:t>Visual Basic</a:t>
            </a:r>
          </a:p>
          <a:p>
            <a:endParaRPr lang="en-US" altLang="zh-CN" sz="2200" dirty="0"/>
          </a:p>
          <a:p>
            <a:r>
              <a:rPr lang="zh-CN" altLang="en-US" sz="2200" dirty="0"/>
              <a:t>中间</a:t>
            </a:r>
            <a:r>
              <a:rPr lang="zh-CN" altLang="en-US" sz="2200" dirty="0" smtClean="0"/>
              <a:t>件（</a:t>
            </a:r>
            <a:r>
              <a:rPr lang="en-US" altLang="zh-CN" sz="2200" dirty="0" smtClean="0"/>
              <a:t>middle-ware</a:t>
            </a:r>
            <a:r>
              <a:rPr lang="zh-CN" altLang="en-US" sz="2200" dirty="0" smtClean="0"/>
              <a:t>）的概念逐渐登上历史舞台，并成为一个重要的竞争领域</a:t>
            </a:r>
            <a:endParaRPr lang="zh-CN" altLang="en-US" sz="2200" dirty="0"/>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40</a:t>
            </a:fld>
            <a:endParaRPr lang="en-US" altLang="zh-CN"/>
          </a:p>
        </p:txBody>
      </p:sp>
    </p:spTree>
    <p:extLst>
      <p:ext uri="{BB962C8B-B14F-4D97-AF65-F5344CB8AC3E}">
        <p14:creationId xmlns:p14="http://schemas.microsoft.com/office/powerpoint/2010/main" val="2415567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新的发展趋势</a:t>
            </a:r>
            <a:endParaRPr lang="zh-CN" altLang="en-US" dirty="0"/>
          </a:p>
        </p:txBody>
      </p:sp>
      <p:sp>
        <p:nvSpPr>
          <p:cNvPr id="3" name="内容占位符 2"/>
          <p:cNvSpPr>
            <a:spLocks noGrp="1"/>
          </p:cNvSpPr>
          <p:nvPr>
            <p:ph idx="1"/>
          </p:nvPr>
        </p:nvSpPr>
        <p:spPr>
          <a:xfrm>
            <a:off x="468313" y="1412776"/>
            <a:ext cx="8142287" cy="4464149"/>
          </a:xfrm>
        </p:spPr>
        <p:txBody>
          <a:bodyPr/>
          <a:lstStyle/>
          <a:p>
            <a:r>
              <a:rPr lang="zh-CN" altLang="en-US" dirty="0" smtClean="0"/>
              <a:t>动态脚本类语言随着</a:t>
            </a:r>
            <a:r>
              <a:rPr lang="en-US" altLang="zh-CN" dirty="0" smtClean="0"/>
              <a:t>Web</a:t>
            </a:r>
            <a:r>
              <a:rPr lang="zh-CN" altLang="en-US" dirty="0" smtClean="0"/>
              <a:t>应用的发展受到越来越多的关注</a:t>
            </a:r>
            <a:endParaRPr lang="en-US" altLang="zh-CN" dirty="0" smtClean="0"/>
          </a:p>
          <a:p>
            <a:pPr lvl="1"/>
            <a:r>
              <a:rPr lang="en-US" altLang="zh-CN" dirty="0" err="1" smtClean="0"/>
              <a:t>Javascript</a:t>
            </a:r>
            <a:r>
              <a:rPr lang="zh-CN" altLang="en-US" dirty="0" smtClean="0"/>
              <a:t>、</a:t>
            </a:r>
            <a:r>
              <a:rPr lang="en-US" altLang="zh-CN" dirty="0" smtClean="0"/>
              <a:t>Python</a:t>
            </a:r>
          </a:p>
          <a:p>
            <a:pPr lvl="1"/>
            <a:r>
              <a:rPr lang="zh-CN" altLang="en-US" dirty="0" smtClean="0"/>
              <a:t>典型的有松本行弘的</a:t>
            </a:r>
            <a:r>
              <a:rPr lang="en-US" altLang="zh-CN" dirty="0" smtClean="0"/>
              <a:t>Ruby</a:t>
            </a:r>
            <a:r>
              <a:rPr lang="zh-CN" altLang="en-US" dirty="0" smtClean="0"/>
              <a:t>语言，随着</a:t>
            </a:r>
            <a:r>
              <a:rPr lang="en-US" altLang="zh-CN" dirty="0" smtClean="0"/>
              <a:t>Rails</a:t>
            </a:r>
            <a:r>
              <a:rPr lang="zh-CN" altLang="en-US" dirty="0" smtClean="0"/>
              <a:t>的推广而受到关注（</a:t>
            </a:r>
            <a:r>
              <a:rPr lang="en-US" altLang="zh-CN" dirty="0" smtClean="0"/>
              <a:t>Martin Fowler</a:t>
            </a:r>
            <a:r>
              <a:rPr lang="zh-CN" altLang="en-US" dirty="0" smtClean="0"/>
              <a:t>给予非常高的评价）</a:t>
            </a:r>
            <a:endParaRPr lang="en-US" altLang="zh-CN" dirty="0" smtClean="0"/>
          </a:p>
          <a:p>
            <a:endParaRPr lang="en-US" altLang="zh-CN" dirty="0" smtClean="0"/>
          </a:p>
          <a:p>
            <a:r>
              <a:rPr lang="zh-CN" altLang="en-US" dirty="0" smtClean="0"/>
              <a:t>函数式编程随着并行技术的发展得到更多关注</a:t>
            </a:r>
            <a:endParaRPr lang="en-US" altLang="zh-CN" dirty="0" smtClean="0"/>
          </a:p>
          <a:p>
            <a:pPr lvl="1"/>
            <a:r>
              <a:rPr lang="en-US" altLang="zh-CN" dirty="0" smtClean="0"/>
              <a:t>Scala</a:t>
            </a:r>
            <a:r>
              <a:rPr lang="zh-CN" altLang="en-US" dirty="0" smtClean="0"/>
              <a:t>语言、</a:t>
            </a:r>
            <a:r>
              <a:rPr lang="en-US" altLang="zh-CN" dirty="0" smtClean="0"/>
              <a:t>Google Go</a:t>
            </a:r>
            <a:r>
              <a:rPr lang="zh-CN" altLang="en-US" dirty="0" smtClean="0"/>
              <a:t>语言</a:t>
            </a:r>
            <a:endParaRPr lang="en-US" altLang="zh-CN" dirty="0" smtClean="0"/>
          </a:p>
          <a:p>
            <a:pPr lvl="1"/>
            <a:r>
              <a:rPr lang="en-US" altLang="zh-CN" dirty="0" smtClean="0"/>
              <a:t>Java 8</a:t>
            </a:r>
            <a:r>
              <a:rPr lang="zh-CN" altLang="en-US" dirty="0" smtClean="0"/>
              <a:t>的</a:t>
            </a:r>
            <a:r>
              <a:rPr lang="en-US" altLang="zh-CN" dirty="0" smtClean="0"/>
              <a:t>lambda</a:t>
            </a:r>
            <a:r>
              <a:rPr lang="zh-CN" altLang="en-US" dirty="0" smtClean="0"/>
              <a:t>表达式</a:t>
            </a:r>
            <a:endParaRPr lang="zh-CN" altLang="en-US" dirty="0"/>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41</a:t>
            </a:fld>
            <a:endParaRPr lang="en-US" altLang="zh-CN"/>
          </a:p>
        </p:txBody>
      </p:sp>
    </p:spTree>
    <p:extLst>
      <p:ext uri="{BB962C8B-B14F-4D97-AF65-F5344CB8AC3E}">
        <p14:creationId xmlns:p14="http://schemas.microsoft.com/office/powerpoint/2010/main" val="1264059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传统软工与面向对象软工</a:t>
            </a:r>
            <a:endParaRPr lang="zh-CN" altLang="en-US" dirty="0"/>
          </a:p>
        </p:txBody>
      </p:sp>
      <p:sp>
        <p:nvSpPr>
          <p:cNvPr id="3" name="内容占位符 2"/>
          <p:cNvSpPr>
            <a:spLocks noGrp="1"/>
          </p:cNvSpPr>
          <p:nvPr>
            <p:ph idx="1"/>
          </p:nvPr>
        </p:nvSpPr>
        <p:spPr/>
        <p:txBody>
          <a:bodyPr/>
          <a:lstStyle/>
          <a:p>
            <a:r>
              <a:rPr lang="zh-CN" altLang="en-US" dirty="0" smtClean="0"/>
              <a:t>传统软件工程</a:t>
            </a:r>
            <a:endParaRPr lang="en-US" altLang="zh-CN" dirty="0" smtClean="0"/>
          </a:p>
          <a:p>
            <a:pPr lvl="1"/>
            <a:endParaRPr lang="en-US" altLang="zh-CN" dirty="0" smtClean="0"/>
          </a:p>
          <a:p>
            <a:r>
              <a:rPr lang="zh-CN" altLang="en-US" dirty="0" smtClean="0"/>
              <a:t>面型对象软件工程的区别</a:t>
            </a:r>
            <a:endParaRPr lang="en-US" altLang="zh-CN" dirty="0" smtClean="0"/>
          </a:p>
          <a:p>
            <a:endParaRPr lang="zh-CN" altLang="en-US" dirty="0"/>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42</a:t>
            </a:fld>
            <a:endParaRPr lang="en-US" altLang="zh-CN"/>
          </a:p>
        </p:txBody>
      </p:sp>
    </p:spTree>
    <p:extLst>
      <p:ext uri="{BB962C8B-B14F-4D97-AF65-F5344CB8AC3E}">
        <p14:creationId xmlns:p14="http://schemas.microsoft.com/office/powerpoint/2010/main" val="566311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042988" y="333375"/>
            <a:ext cx="5616575" cy="576263"/>
          </a:xfrm>
        </p:spPr>
        <p:txBody>
          <a:bodyPr/>
          <a:lstStyle/>
          <a:p>
            <a:r>
              <a:rPr lang="zh-CN" altLang="en-US" sz="3600" b="1" smtClean="0"/>
              <a:t>软件工程的基本内容</a:t>
            </a:r>
          </a:p>
        </p:txBody>
      </p:sp>
      <p:sp>
        <p:nvSpPr>
          <p:cNvPr id="37891" name="Rectangle 3"/>
          <p:cNvSpPr>
            <a:spLocks noGrp="1" noChangeArrowheads="1"/>
          </p:cNvSpPr>
          <p:nvPr>
            <p:ph type="body" idx="1"/>
          </p:nvPr>
        </p:nvSpPr>
        <p:spPr/>
        <p:txBody>
          <a:bodyPr/>
          <a:lstStyle/>
          <a:p>
            <a:pPr>
              <a:buFontTx/>
              <a:buNone/>
            </a:pPr>
            <a:endParaRPr lang="en-US" altLang="zh-CN" smtClean="0"/>
          </a:p>
          <a:p>
            <a:r>
              <a:rPr lang="zh-CN" altLang="en-US" b="1" smtClean="0"/>
              <a:t>软件设计方法论</a:t>
            </a:r>
          </a:p>
          <a:p>
            <a:r>
              <a:rPr lang="zh-CN" altLang="en-US" b="1" smtClean="0"/>
              <a:t>软件过程</a:t>
            </a:r>
          </a:p>
          <a:p>
            <a:r>
              <a:rPr lang="zh-CN" altLang="en-US" b="1" smtClean="0"/>
              <a:t>软件工具</a:t>
            </a:r>
          </a:p>
          <a:p>
            <a:r>
              <a:rPr lang="zh-CN" altLang="en-US" b="1" smtClean="0"/>
              <a:t>软件工程标准和规范</a:t>
            </a:r>
          </a:p>
          <a:p>
            <a:r>
              <a:rPr lang="zh-CN" altLang="en-US" b="1" smtClean="0"/>
              <a:t>软件工程管理</a:t>
            </a:r>
          </a:p>
          <a:p>
            <a:r>
              <a:rPr lang="zh-CN" altLang="en-US" b="1" smtClean="0"/>
              <a:t>软件工程理论</a:t>
            </a:r>
          </a:p>
        </p:txBody>
      </p:sp>
    </p:spTree>
    <p:extLst>
      <p:ext uri="{BB962C8B-B14F-4D97-AF65-F5344CB8AC3E}">
        <p14:creationId xmlns:p14="http://schemas.microsoft.com/office/powerpoint/2010/main" val="2776676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zh-CN" altLang="en-US" sz="3600" b="1" smtClean="0"/>
              <a:t>软件工程的基本原理</a:t>
            </a:r>
          </a:p>
        </p:txBody>
      </p:sp>
      <p:sp>
        <p:nvSpPr>
          <p:cNvPr id="38915" name="Rectangle 3"/>
          <p:cNvSpPr>
            <a:spLocks noGrp="1" noChangeArrowheads="1"/>
          </p:cNvSpPr>
          <p:nvPr>
            <p:ph type="body" idx="1"/>
          </p:nvPr>
        </p:nvSpPr>
        <p:spPr/>
        <p:txBody>
          <a:bodyPr/>
          <a:lstStyle/>
          <a:p>
            <a:pPr eaLnBrk="1" hangingPunct="1"/>
            <a:r>
              <a:rPr lang="zh-CN" altLang="en-US" b="1" smtClean="0"/>
              <a:t>严格按照计划进行管理</a:t>
            </a:r>
          </a:p>
          <a:p>
            <a:pPr eaLnBrk="1" hangingPunct="1"/>
            <a:r>
              <a:rPr lang="zh-CN" altLang="en-US" b="1" smtClean="0"/>
              <a:t>坚持进行阶段评审</a:t>
            </a:r>
          </a:p>
          <a:p>
            <a:pPr eaLnBrk="1" hangingPunct="1"/>
            <a:r>
              <a:rPr lang="zh-CN" altLang="en-US" b="1" smtClean="0"/>
              <a:t>实行严格的产品控制</a:t>
            </a:r>
          </a:p>
          <a:p>
            <a:pPr eaLnBrk="1" hangingPunct="1"/>
            <a:r>
              <a:rPr lang="zh-CN" altLang="en-US" b="1" smtClean="0"/>
              <a:t>采用现代的程序技术</a:t>
            </a:r>
          </a:p>
          <a:p>
            <a:pPr eaLnBrk="1" hangingPunct="1"/>
            <a:r>
              <a:rPr lang="zh-CN" altLang="en-US" b="1" smtClean="0"/>
              <a:t>结果要能清晰地审计</a:t>
            </a:r>
          </a:p>
          <a:p>
            <a:pPr eaLnBrk="1" hangingPunct="1"/>
            <a:r>
              <a:rPr lang="zh-CN" altLang="en-US" b="1" smtClean="0"/>
              <a:t>开发小组人员素质要好，数量不宜多</a:t>
            </a:r>
          </a:p>
          <a:p>
            <a:pPr eaLnBrk="1" hangingPunct="1"/>
            <a:r>
              <a:rPr lang="zh-CN" altLang="en-US" b="1" smtClean="0"/>
              <a:t>要承认不断改善软件工程实践的必要性</a:t>
            </a:r>
          </a:p>
          <a:p>
            <a:pPr eaLnBrk="1" hangingPunct="1">
              <a:buFontTx/>
              <a:buNone/>
            </a:pPr>
            <a:endParaRPr lang="en-US" altLang="zh-CN" smtClean="0"/>
          </a:p>
        </p:txBody>
      </p:sp>
    </p:spTree>
    <p:extLst>
      <p:ext uri="{BB962C8B-B14F-4D97-AF65-F5344CB8AC3E}">
        <p14:creationId xmlns:p14="http://schemas.microsoft.com/office/powerpoint/2010/main" val="31036671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zh-CN" altLang="en-US" sz="3600" b="1" smtClean="0"/>
              <a:t>软件生存期模型</a:t>
            </a:r>
          </a:p>
        </p:txBody>
      </p:sp>
      <p:sp>
        <p:nvSpPr>
          <p:cNvPr id="39939" name="Rectangle 3"/>
          <p:cNvSpPr>
            <a:spLocks noGrp="1" noChangeArrowheads="1"/>
          </p:cNvSpPr>
          <p:nvPr>
            <p:ph type="body" idx="1"/>
          </p:nvPr>
        </p:nvSpPr>
        <p:spPr/>
        <p:txBody>
          <a:bodyPr/>
          <a:lstStyle/>
          <a:p>
            <a:pPr eaLnBrk="1" hangingPunct="1">
              <a:buFontTx/>
              <a:buNone/>
            </a:pPr>
            <a:r>
              <a:rPr lang="zh-CN" altLang="en-US" b="1" smtClean="0"/>
              <a:t>软件生存期（过程）模型：</a:t>
            </a:r>
          </a:p>
          <a:p>
            <a:pPr eaLnBrk="1" hangingPunct="1">
              <a:buFontTx/>
              <a:buNone/>
            </a:pPr>
            <a:endParaRPr lang="zh-CN" altLang="en-US" b="1" smtClean="0"/>
          </a:p>
          <a:p>
            <a:pPr eaLnBrk="1" hangingPunct="1">
              <a:buFontTx/>
              <a:buNone/>
            </a:pPr>
            <a:r>
              <a:rPr lang="zh-CN" altLang="en-US" b="1" smtClean="0"/>
              <a:t>           软件生存期是软件产品或系统一系列相关活动的全周期。从形成概念开始，经过研制，交付使用，在使用中不断增补修订，直到最后被淘汰，让位于新的软件产品的过程。对软件生存期的不同划分，形成了不同的软件生存期模型。</a:t>
            </a:r>
          </a:p>
        </p:txBody>
      </p:sp>
    </p:spTree>
    <p:extLst>
      <p:ext uri="{BB962C8B-B14F-4D97-AF65-F5344CB8AC3E}">
        <p14:creationId xmlns:p14="http://schemas.microsoft.com/office/powerpoint/2010/main" val="6440236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403350" y="476250"/>
            <a:ext cx="5616575" cy="576263"/>
          </a:xfrm>
        </p:spPr>
        <p:txBody>
          <a:bodyPr/>
          <a:lstStyle/>
          <a:p>
            <a:pPr eaLnBrk="1" hangingPunct="1"/>
            <a:r>
              <a:rPr lang="zh-CN" altLang="en-US" sz="3600" b="1" smtClean="0"/>
              <a:t>瀑布式软件生存期模型</a:t>
            </a:r>
          </a:p>
        </p:txBody>
      </p:sp>
      <p:sp>
        <p:nvSpPr>
          <p:cNvPr id="40963" name="Rectangle 3"/>
          <p:cNvSpPr>
            <a:spLocks noGrp="1" noChangeArrowheads="1"/>
          </p:cNvSpPr>
          <p:nvPr>
            <p:ph type="body" idx="1"/>
          </p:nvPr>
        </p:nvSpPr>
        <p:spPr/>
        <p:txBody>
          <a:bodyPr/>
          <a:lstStyle/>
          <a:p>
            <a:pPr eaLnBrk="1" hangingPunct="1">
              <a:buFontTx/>
              <a:buNone/>
            </a:pPr>
            <a:r>
              <a:rPr lang="zh-CN" altLang="en-US" b="1" smtClean="0"/>
              <a:t>瀑布式软件生存期模型</a:t>
            </a:r>
          </a:p>
          <a:p>
            <a:pPr eaLnBrk="1" hangingPunct="1">
              <a:buFontTx/>
              <a:buNone/>
            </a:pPr>
            <a:endParaRPr lang="zh-CN" altLang="en-US" b="1" smtClean="0"/>
          </a:p>
          <a:p>
            <a:pPr eaLnBrk="1" hangingPunct="1">
              <a:buFontTx/>
              <a:buNone/>
            </a:pPr>
            <a:endParaRPr lang="zh-CN" altLang="en-US" b="1" smtClean="0"/>
          </a:p>
          <a:p>
            <a:pPr eaLnBrk="1" hangingPunct="1">
              <a:buFontTx/>
              <a:buNone/>
            </a:pPr>
            <a:endParaRPr lang="zh-CN" altLang="en-US" b="1" smtClean="0"/>
          </a:p>
          <a:p>
            <a:pPr eaLnBrk="1" hangingPunct="1">
              <a:buFontTx/>
              <a:buNone/>
            </a:pPr>
            <a:endParaRPr lang="en-US" altLang="zh-CN" b="1" smtClean="0"/>
          </a:p>
          <a:p>
            <a:pPr eaLnBrk="1" hangingPunct="1">
              <a:buFontTx/>
              <a:buNone/>
            </a:pPr>
            <a:r>
              <a:rPr lang="zh-CN" altLang="en-US" b="1" smtClean="0"/>
              <a:t>强调阶段的划分</a:t>
            </a:r>
          </a:p>
          <a:p>
            <a:pPr eaLnBrk="1" hangingPunct="1">
              <a:buFontTx/>
              <a:buNone/>
            </a:pPr>
            <a:r>
              <a:rPr lang="zh-CN" altLang="en-US" b="1" smtClean="0"/>
              <a:t>及其顺序性、各阶段工作</a:t>
            </a:r>
          </a:p>
          <a:p>
            <a:pPr eaLnBrk="1" hangingPunct="1">
              <a:buFontTx/>
              <a:buNone/>
            </a:pPr>
            <a:r>
              <a:rPr lang="zh-CN" altLang="en-US" b="1" smtClean="0"/>
              <a:t>及其文档的完备性，是一种严格线性的、</a:t>
            </a:r>
          </a:p>
          <a:p>
            <a:pPr eaLnBrk="1" hangingPunct="1">
              <a:buFontTx/>
              <a:buNone/>
            </a:pPr>
            <a:r>
              <a:rPr lang="zh-CN" altLang="en-US" b="1" smtClean="0"/>
              <a:t>按阶段顺序的、逐步细化的开发模式。</a:t>
            </a:r>
          </a:p>
        </p:txBody>
      </p:sp>
      <p:sp>
        <p:nvSpPr>
          <p:cNvPr id="40964" name="Rectangle 4"/>
          <p:cNvSpPr>
            <a:spLocks noChangeArrowheads="1"/>
          </p:cNvSpPr>
          <p:nvPr/>
        </p:nvSpPr>
        <p:spPr bwMode="auto">
          <a:xfrm>
            <a:off x="1143000" y="2895600"/>
            <a:ext cx="914400" cy="5334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定义</a:t>
            </a:r>
          </a:p>
        </p:txBody>
      </p:sp>
      <p:sp>
        <p:nvSpPr>
          <p:cNvPr id="40965" name="Rectangle 5"/>
          <p:cNvSpPr>
            <a:spLocks noChangeArrowheads="1"/>
          </p:cNvSpPr>
          <p:nvPr/>
        </p:nvSpPr>
        <p:spPr bwMode="auto">
          <a:xfrm>
            <a:off x="2514600" y="3276600"/>
            <a:ext cx="914400" cy="5334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分析</a:t>
            </a:r>
          </a:p>
        </p:txBody>
      </p:sp>
      <p:sp>
        <p:nvSpPr>
          <p:cNvPr id="40966" name="Rectangle 6"/>
          <p:cNvSpPr>
            <a:spLocks noChangeArrowheads="1"/>
          </p:cNvSpPr>
          <p:nvPr/>
        </p:nvSpPr>
        <p:spPr bwMode="auto">
          <a:xfrm>
            <a:off x="3810000" y="3657600"/>
            <a:ext cx="914400" cy="5334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设计</a:t>
            </a:r>
          </a:p>
        </p:txBody>
      </p:sp>
      <p:sp>
        <p:nvSpPr>
          <p:cNvPr id="40967" name="Rectangle 7"/>
          <p:cNvSpPr>
            <a:spLocks noChangeArrowheads="1"/>
          </p:cNvSpPr>
          <p:nvPr/>
        </p:nvSpPr>
        <p:spPr bwMode="auto">
          <a:xfrm>
            <a:off x="5105400" y="4038600"/>
            <a:ext cx="914400" cy="5334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编码</a:t>
            </a:r>
          </a:p>
        </p:txBody>
      </p:sp>
      <p:sp>
        <p:nvSpPr>
          <p:cNvPr id="40968" name="Rectangle 8"/>
          <p:cNvSpPr>
            <a:spLocks noChangeArrowheads="1"/>
          </p:cNvSpPr>
          <p:nvPr/>
        </p:nvSpPr>
        <p:spPr bwMode="auto">
          <a:xfrm>
            <a:off x="6324600" y="4343400"/>
            <a:ext cx="914400" cy="5334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测试</a:t>
            </a:r>
          </a:p>
        </p:txBody>
      </p:sp>
      <p:sp>
        <p:nvSpPr>
          <p:cNvPr id="40969" name="Rectangle 9"/>
          <p:cNvSpPr>
            <a:spLocks noChangeArrowheads="1"/>
          </p:cNvSpPr>
          <p:nvPr/>
        </p:nvSpPr>
        <p:spPr bwMode="auto">
          <a:xfrm>
            <a:off x="7620000" y="4724400"/>
            <a:ext cx="914400" cy="5334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维护</a:t>
            </a:r>
          </a:p>
        </p:txBody>
      </p:sp>
      <p:sp>
        <p:nvSpPr>
          <p:cNvPr id="40970" name="Line 10"/>
          <p:cNvSpPr>
            <a:spLocks noChangeShapeType="1"/>
          </p:cNvSpPr>
          <p:nvPr/>
        </p:nvSpPr>
        <p:spPr bwMode="auto">
          <a:xfrm>
            <a:off x="1600200" y="3429000"/>
            <a:ext cx="0" cy="228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1" name="Line 11"/>
          <p:cNvSpPr>
            <a:spLocks noChangeShapeType="1"/>
          </p:cNvSpPr>
          <p:nvPr/>
        </p:nvSpPr>
        <p:spPr bwMode="auto">
          <a:xfrm>
            <a:off x="1600200" y="3657600"/>
            <a:ext cx="91440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2" name="Line 12"/>
          <p:cNvSpPr>
            <a:spLocks noChangeShapeType="1"/>
          </p:cNvSpPr>
          <p:nvPr/>
        </p:nvSpPr>
        <p:spPr bwMode="auto">
          <a:xfrm>
            <a:off x="2971800" y="3810000"/>
            <a:ext cx="0" cy="228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3" name="Line 13"/>
          <p:cNvSpPr>
            <a:spLocks noChangeShapeType="1"/>
          </p:cNvSpPr>
          <p:nvPr/>
        </p:nvSpPr>
        <p:spPr bwMode="auto">
          <a:xfrm>
            <a:off x="2971800" y="4038600"/>
            <a:ext cx="83820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4" name="Line 14"/>
          <p:cNvSpPr>
            <a:spLocks noChangeShapeType="1"/>
          </p:cNvSpPr>
          <p:nvPr/>
        </p:nvSpPr>
        <p:spPr bwMode="auto">
          <a:xfrm>
            <a:off x="4267200" y="4191000"/>
            <a:ext cx="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5" name="Line 15"/>
          <p:cNvSpPr>
            <a:spLocks noChangeShapeType="1"/>
          </p:cNvSpPr>
          <p:nvPr/>
        </p:nvSpPr>
        <p:spPr bwMode="auto">
          <a:xfrm>
            <a:off x="4267200" y="4343400"/>
            <a:ext cx="83820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6" name="Line 16"/>
          <p:cNvSpPr>
            <a:spLocks noChangeShapeType="1"/>
          </p:cNvSpPr>
          <p:nvPr/>
        </p:nvSpPr>
        <p:spPr bwMode="auto">
          <a:xfrm>
            <a:off x="5562600" y="4572000"/>
            <a:ext cx="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7" name="Line 17"/>
          <p:cNvSpPr>
            <a:spLocks noChangeShapeType="1"/>
          </p:cNvSpPr>
          <p:nvPr/>
        </p:nvSpPr>
        <p:spPr bwMode="auto">
          <a:xfrm>
            <a:off x="5562600" y="4724400"/>
            <a:ext cx="76200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8" name="Line 18"/>
          <p:cNvSpPr>
            <a:spLocks noChangeShapeType="1"/>
          </p:cNvSpPr>
          <p:nvPr/>
        </p:nvSpPr>
        <p:spPr bwMode="auto">
          <a:xfrm>
            <a:off x="6781800" y="4876800"/>
            <a:ext cx="0" cy="228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9" name="Line 20"/>
          <p:cNvSpPr>
            <a:spLocks noChangeShapeType="1"/>
          </p:cNvSpPr>
          <p:nvPr/>
        </p:nvSpPr>
        <p:spPr bwMode="auto">
          <a:xfrm>
            <a:off x="6781800" y="5105400"/>
            <a:ext cx="83820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37836005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zh-CN" altLang="en-US" sz="3600" b="1" smtClean="0"/>
              <a:t>软件质量要素</a:t>
            </a:r>
          </a:p>
        </p:txBody>
      </p:sp>
      <p:sp>
        <p:nvSpPr>
          <p:cNvPr id="41987" name="Rectangle 3"/>
          <p:cNvSpPr>
            <a:spLocks noGrp="1" noChangeArrowheads="1"/>
          </p:cNvSpPr>
          <p:nvPr>
            <p:ph type="body" idx="1"/>
          </p:nvPr>
        </p:nvSpPr>
        <p:spPr/>
        <p:txBody>
          <a:bodyPr/>
          <a:lstStyle/>
          <a:p>
            <a:pPr eaLnBrk="1" hangingPunct="1">
              <a:buFontTx/>
              <a:buNone/>
            </a:pPr>
            <a:r>
              <a:rPr lang="zh-CN" altLang="en-US" b="1" smtClean="0"/>
              <a:t>软件质量要素：</a:t>
            </a:r>
          </a:p>
          <a:p>
            <a:pPr eaLnBrk="1" hangingPunct="1"/>
            <a:r>
              <a:rPr lang="zh-CN" altLang="en-US" b="1" smtClean="0"/>
              <a:t>正确性：软件产品准确执行软件规格说明中所规定的能力。</a:t>
            </a:r>
          </a:p>
          <a:p>
            <a:pPr eaLnBrk="1" hangingPunct="1"/>
            <a:r>
              <a:rPr lang="zh-CN" altLang="en-US" b="1" smtClean="0"/>
              <a:t>健壮性：在异常条件下软件仍能运行的能力。</a:t>
            </a:r>
          </a:p>
          <a:p>
            <a:pPr eaLnBrk="1" hangingPunct="1"/>
            <a:r>
              <a:rPr lang="zh-CN" altLang="en-US" b="1" smtClean="0"/>
              <a:t>可靠性：软件在给定的时间内和规定的环境条件下，按规格说明的规定成功地运行的概率。可靠性理解为正确性和健壮性之和。</a:t>
            </a:r>
          </a:p>
        </p:txBody>
      </p:sp>
    </p:spTree>
    <p:extLst>
      <p:ext uri="{BB962C8B-B14F-4D97-AF65-F5344CB8AC3E}">
        <p14:creationId xmlns:p14="http://schemas.microsoft.com/office/powerpoint/2010/main" val="4655814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传统软件工程</a:t>
            </a:r>
            <a:endParaRPr lang="zh-CN" altLang="en-US" dirty="0"/>
          </a:p>
        </p:txBody>
      </p:sp>
      <p:sp>
        <p:nvSpPr>
          <p:cNvPr id="3" name="内容占位符 2"/>
          <p:cNvSpPr>
            <a:spLocks noGrp="1"/>
          </p:cNvSpPr>
          <p:nvPr>
            <p:ph idx="1"/>
          </p:nvPr>
        </p:nvSpPr>
        <p:spPr>
          <a:xfrm>
            <a:off x="468313" y="1124744"/>
            <a:ext cx="8142287" cy="4752181"/>
          </a:xfrm>
        </p:spPr>
        <p:txBody>
          <a:bodyPr/>
          <a:lstStyle/>
          <a:p>
            <a:r>
              <a:rPr lang="zh-CN" altLang="en-US" dirty="0" smtClean="0"/>
              <a:t>传统范型（或结构化范型）</a:t>
            </a:r>
            <a:endParaRPr lang="en-US" altLang="zh-CN" dirty="0" smtClean="0"/>
          </a:p>
          <a:p>
            <a:pPr lvl="1"/>
            <a:r>
              <a:rPr lang="zh-CN" altLang="en-US" dirty="0" smtClean="0"/>
              <a:t>在</a:t>
            </a:r>
            <a:r>
              <a:rPr lang="en-US" altLang="zh-CN" dirty="0" smtClean="0"/>
              <a:t>1975</a:t>
            </a:r>
            <a:r>
              <a:rPr lang="zh-CN" altLang="en-US" dirty="0" smtClean="0"/>
              <a:t>年以前，大多数软件组织没有使用专门的开发技术，每个人都以自己的方式工作</a:t>
            </a:r>
            <a:endParaRPr lang="en-US" altLang="zh-CN" dirty="0" smtClean="0"/>
          </a:p>
          <a:p>
            <a:pPr lvl="1"/>
            <a:r>
              <a:rPr lang="en-US" altLang="zh-CN" dirty="0" smtClean="0"/>
              <a:t>75-85</a:t>
            </a:r>
            <a:r>
              <a:rPr lang="zh-CN" altLang="en-US" dirty="0" smtClean="0"/>
              <a:t>年，所谓传统或结构化范型的发展使软工在这个方面有了突破性进展</a:t>
            </a:r>
            <a:endParaRPr lang="en-US" altLang="zh-CN" dirty="0" smtClean="0"/>
          </a:p>
          <a:p>
            <a:r>
              <a:rPr lang="zh-CN" altLang="en-US" dirty="0"/>
              <a:t>传统范</a:t>
            </a:r>
            <a:r>
              <a:rPr lang="zh-CN" altLang="en-US" dirty="0" smtClean="0"/>
              <a:t>型的技术</a:t>
            </a:r>
            <a:endParaRPr lang="en-US" altLang="zh-CN" dirty="0" smtClean="0"/>
          </a:p>
          <a:p>
            <a:pPr lvl="1"/>
            <a:r>
              <a:rPr lang="zh-CN" altLang="en-US" dirty="0" smtClean="0"/>
              <a:t>结构化系统分析</a:t>
            </a:r>
            <a:endParaRPr lang="en-US" altLang="zh-CN" dirty="0" smtClean="0"/>
          </a:p>
          <a:p>
            <a:pPr lvl="1"/>
            <a:r>
              <a:rPr lang="zh-CN" altLang="en-US" dirty="0" smtClean="0"/>
              <a:t>数据流分析</a:t>
            </a:r>
            <a:endParaRPr lang="en-US" altLang="zh-CN" dirty="0" smtClean="0"/>
          </a:p>
          <a:p>
            <a:pPr lvl="1"/>
            <a:r>
              <a:rPr lang="zh-CN" altLang="en-US" dirty="0" smtClean="0"/>
              <a:t>结构化编程</a:t>
            </a:r>
            <a:endParaRPr lang="en-US" altLang="zh-CN" dirty="0" smtClean="0"/>
          </a:p>
          <a:p>
            <a:pPr lvl="1"/>
            <a:r>
              <a:rPr lang="zh-CN" altLang="en-US" dirty="0" smtClean="0"/>
              <a:t>结构化测试</a:t>
            </a:r>
            <a:endParaRPr lang="en-US" altLang="zh-CN" dirty="0" smtClean="0"/>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48</a:t>
            </a:fld>
            <a:endParaRPr lang="en-US" altLang="zh-CN"/>
          </a:p>
        </p:txBody>
      </p:sp>
    </p:spTree>
    <p:extLst>
      <p:ext uri="{BB962C8B-B14F-4D97-AF65-F5344CB8AC3E}">
        <p14:creationId xmlns:p14="http://schemas.microsoft.com/office/powerpoint/2010/main" val="37168793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面向对象</a:t>
            </a:r>
            <a:r>
              <a:rPr lang="en-US" altLang="zh-CN" dirty="0" smtClean="0"/>
              <a:t>vs</a:t>
            </a:r>
            <a:r>
              <a:rPr lang="zh-CN" altLang="en-US" dirty="0" smtClean="0"/>
              <a:t>传统方法</a:t>
            </a:r>
            <a:endParaRPr lang="zh-CN" altLang="en-US" dirty="0"/>
          </a:p>
        </p:txBody>
      </p:sp>
      <p:sp>
        <p:nvSpPr>
          <p:cNvPr id="3" name="内容占位符 2"/>
          <p:cNvSpPr>
            <a:spLocks noGrp="1"/>
          </p:cNvSpPr>
          <p:nvPr>
            <p:ph idx="1"/>
          </p:nvPr>
        </p:nvSpPr>
        <p:spPr/>
        <p:txBody>
          <a:bodyPr/>
          <a:lstStyle/>
          <a:p>
            <a:r>
              <a:rPr lang="zh-CN" altLang="en-US" sz="2000" dirty="0" smtClean="0"/>
              <a:t>很多主流文献都提到面向对象的方法具有更明显的优势</a:t>
            </a:r>
            <a:endParaRPr lang="en-US" altLang="zh-CN" sz="2000" dirty="0" smtClean="0"/>
          </a:p>
          <a:p>
            <a:pPr lvl="1"/>
            <a:r>
              <a:rPr lang="en-US" altLang="zh-CN" sz="2000" dirty="0" smtClean="0"/>
              <a:t>[Schach11]</a:t>
            </a:r>
            <a:endParaRPr lang="en-US" altLang="zh-CN" sz="2000" dirty="0"/>
          </a:p>
          <a:p>
            <a:pPr lvl="2"/>
            <a:r>
              <a:rPr lang="zh-CN" altLang="en-US" sz="1600" dirty="0" smtClean="0"/>
              <a:t>在软工没有得到广泛实践时，采用的普遍是传统范型，</a:t>
            </a:r>
            <a:r>
              <a:rPr lang="zh-CN" altLang="en-US" sz="1600" dirty="0" smtClean="0">
                <a:solidFill>
                  <a:srgbClr val="0066FF"/>
                </a:solidFill>
              </a:rPr>
              <a:t>那时只是“编写”软件</a:t>
            </a:r>
            <a:r>
              <a:rPr lang="zh-CN" altLang="en-US" sz="1600" dirty="0" smtClean="0"/>
              <a:t>。随着软件产品的规模增长，结构化技术的不足日益显露出来，而面向对象范型成为更好的替代物。</a:t>
            </a:r>
            <a:endParaRPr lang="en-US" altLang="zh-CN" sz="1600" dirty="0"/>
          </a:p>
          <a:p>
            <a:pPr lvl="2"/>
            <a:r>
              <a:rPr lang="zh-CN" altLang="en-US" sz="1600" dirty="0" smtClean="0">
                <a:solidFill>
                  <a:srgbClr val="0066FF"/>
                </a:solidFill>
              </a:rPr>
              <a:t>面向对象范型是目前可用的最好方法</a:t>
            </a:r>
            <a:r>
              <a:rPr lang="zh-CN" altLang="en-US" sz="1600" dirty="0" smtClean="0"/>
              <a:t>。</a:t>
            </a:r>
            <a:endParaRPr lang="en-US" altLang="zh-CN" sz="1600" dirty="0" smtClean="0"/>
          </a:p>
          <a:p>
            <a:pPr lvl="1"/>
            <a:endParaRPr lang="zh-CN" altLang="en-US" sz="2000" dirty="0"/>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49</a:t>
            </a:fld>
            <a:endParaRPr lang="en-US" altLang="zh-CN"/>
          </a:p>
        </p:txBody>
      </p:sp>
    </p:spTree>
    <p:extLst>
      <p:ext uri="{BB962C8B-B14F-4D97-AF65-F5344CB8AC3E}">
        <p14:creationId xmlns:p14="http://schemas.microsoft.com/office/powerpoint/2010/main" val="1498626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7358063" y="2643188"/>
            <a:ext cx="1354137"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800">
                <a:latin typeface="华文宋体" panose="02010600040101010101" pitchFamily="2" charset="-122"/>
                <a:ea typeface="黑体" panose="02010609060101010101" pitchFamily="49" charset="-122"/>
              </a:rPr>
              <a:t>原因是</a:t>
            </a:r>
            <a:r>
              <a:rPr kumimoji="0" lang="zh-CN" altLang="en-US" sz="2800" b="1">
                <a:solidFill>
                  <a:srgbClr val="FF0000"/>
                </a:solidFill>
                <a:latin typeface="华文宋体" panose="02010600040101010101" pitchFamily="2" charset="-122"/>
                <a:ea typeface="黑体" panose="02010609060101010101" pitchFamily="49" charset="-122"/>
              </a:rPr>
              <a:t>空管软件时钟缺陷</a:t>
            </a:r>
          </a:p>
        </p:txBody>
      </p:sp>
      <p:sp>
        <p:nvSpPr>
          <p:cNvPr id="9219" name="Rectangle 3"/>
          <p:cNvSpPr>
            <a:spLocks noGrp="1" noChangeArrowheads="1"/>
          </p:cNvSpPr>
          <p:nvPr>
            <p:ph type="title"/>
          </p:nvPr>
        </p:nvSpPr>
        <p:spPr>
          <a:xfrm>
            <a:off x="773113" y="304800"/>
            <a:ext cx="7543800" cy="766763"/>
          </a:xfrm>
        </p:spPr>
        <p:txBody>
          <a:bodyPr/>
          <a:lstStyle/>
          <a:p>
            <a:r>
              <a:rPr lang="zh-CN" altLang="en-US" sz="3600" b="1" smtClean="0"/>
              <a:t>美国空管软件</a:t>
            </a:r>
          </a:p>
        </p:txBody>
      </p:sp>
      <p:sp>
        <p:nvSpPr>
          <p:cNvPr id="9220" name="Picture 4"/>
          <p:cNvSpPr>
            <a:spLocks noChangeAspect="1" noChangeArrowheads="1"/>
          </p:cNvSpPr>
          <p:nvPr/>
        </p:nvSpPr>
        <p:spPr bwMode="auto">
          <a:xfrm>
            <a:off x="428625" y="1428750"/>
            <a:ext cx="6643688" cy="471487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922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5" y="1357313"/>
            <a:ext cx="7081838" cy="4938712"/>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页脚占位符 1"/>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3" name="灯片编号占位符 2"/>
          <p:cNvSpPr>
            <a:spLocks noGrp="1"/>
          </p:cNvSpPr>
          <p:nvPr>
            <p:ph type="sldNum" sz="quarter" idx="12"/>
          </p:nvPr>
        </p:nvSpPr>
        <p:spPr/>
        <p:txBody>
          <a:bodyPr/>
          <a:lstStyle/>
          <a:p>
            <a:fld id="{01BC1ADD-3F8F-4B26-BB0D-3825DD5F96B8}" type="slidenum">
              <a:rPr lang="en-US" altLang="zh-CN" smtClean="0"/>
              <a:pPr/>
              <a:t>5</a:t>
            </a:fld>
            <a:endParaRPr lang="en-US" altLang="zh-CN"/>
          </a:p>
        </p:txBody>
      </p:sp>
    </p:spTree>
    <p:custDataLst>
      <p:tags r:id="rId1"/>
    </p:custDataLst>
    <p:extLst>
      <p:ext uri="{BB962C8B-B14F-4D97-AF65-F5344CB8AC3E}">
        <p14:creationId xmlns:p14="http://schemas.microsoft.com/office/powerpoint/2010/main" val="19004725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Reference</a:t>
            </a:r>
            <a:endParaRPr lang="zh-CN" altLang="en-US" dirty="0"/>
          </a:p>
        </p:txBody>
      </p:sp>
      <p:sp>
        <p:nvSpPr>
          <p:cNvPr id="3" name="内容占位符 2"/>
          <p:cNvSpPr>
            <a:spLocks noGrp="1"/>
          </p:cNvSpPr>
          <p:nvPr>
            <p:ph idx="1"/>
          </p:nvPr>
        </p:nvSpPr>
        <p:spPr/>
        <p:txBody>
          <a:bodyPr/>
          <a:lstStyle/>
          <a:p>
            <a:pPr marL="0" indent="0">
              <a:buNone/>
            </a:pPr>
            <a:r>
              <a:rPr lang="en-US" altLang="zh-CN" sz="1600" dirty="0" smtClean="0"/>
              <a:t>[Courtois85] Courtois</a:t>
            </a:r>
            <a:r>
              <a:rPr lang="en-US" altLang="zh-CN" sz="1600" dirty="0"/>
              <a:t>, P. June 1985. On Time and Space Decomposition of </a:t>
            </a:r>
            <a:r>
              <a:rPr lang="en-US" altLang="zh-CN" sz="1600" dirty="0" smtClean="0"/>
              <a:t>Complex Structures</a:t>
            </a:r>
            <a:r>
              <a:rPr lang="en-US" altLang="zh-CN" sz="1600" dirty="0"/>
              <a:t>. </a:t>
            </a:r>
            <a:r>
              <a:rPr lang="en-US" altLang="zh-CN" sz="1600" i="1" dirty="0"/>
              <a:t>Communications of the ACM </a:t>
            </a:r>
            <a:r>
              <a:rPr lang="en-US" altLang="zh-CN" sz="1600" dirty="0"/>
              <a:t>vol. 28(6), p. 596</a:t>
            </a:r>
            <a:r>
              <a:rPr lang="en-US" altLang="zh-CN" sz="1600" dirty="0" smtClean="0"/>
              <a:t>.</a:t>
            </a:r>
          </a:p>
          <a:p>
            <a:pPr marL="0" indent="0">
              <a:buNone/>
            </a:pPr>
            <a:r>
              <a:rPr lang="en-US" altLang="zh-CN" sz="1600" dirty="0" smtClean="0"/>
              <a:t>[Ibid] </a:t>
            </a:r>
            <a:r>
              <a:rPr lang="en-US" altLang="zh-CN" sz="1600" dirty="0"/>
              <a:t>Ibid., p. 221</a:t>
            </a:r>
            <a:r>
              <a:rPr lang="en-US" altLang="zh-CN" sz="1600" dirty="0" smtClean="0"/>
              <a:t>.</a:t>
            </a:r>
          </a:p>
          <a:p>
            <a:pPr marL="0" indent="0">
              <a:buNone/>
            </a:pPr>
            <a:r>
              <a:rPr lang="en-US" altLang="zh-CN" sz="1600" dirty="0" smtClean="0"/>
              <a:t>[Gall86] </a:t>
            </a:r>
            <a:r>
              <a:rPr lang="en-US" altLang="zh-CN" sz="1600" dirty="0"/>
              <a:t>Gall, J. 1986. </a:t>
            </a:r>
            <a:r>
              <a:rPr lang="en-US" altLang="zh-CN" sz="1600" dirty="0" err="1"/>
              <a:t>Systemantics</a:t>
            </a:r>
            <a:r>
              <a:rPr lang="en-US" altLang="zh-CN" sz="1600" dirty="0"/>
              <a:t>: How Systems Really Work and How They </a:t>
            </a:r>
            <a:r>
              <a:rPr lang="en-US" altLang="zh-CN" sz="1600" dirty="0" smtClean="0"/>
              <a:t>Fail. Second </a:t>
            </a:r>
            <a:r>
              <a:rPr lang="en-US" altLang="zh-CN" sz="1600" dirty="0"/>
              <a:t>Edition. Ann Arbor, MI: The General </a:t>
            </a:r>
            <a:r>
              <a:rPr lang="en-US" altLang="zh-CN" sz="1600" dirty="0" err="1"/>
              <a:t>Systemantics</a:t>
            </a:r>
            <a:r>
              <a:rPr lang="en-US" altLang="zh-CN" sz="1600" dirty="0"/>
              <a:t> Press, p. 65</a:t>
            </a:r>
            <a:r>
              <a:rPr lang="en-US" altLang="zh-CN" sz="1600" dirty="0" smtClean="0"/>
              <a:t>.</a:t>
            </a:r>
          </a:p>
          <a:p>
            <a:pPr marL="0" indent="0">
              <a:buNone/>
            </a:pPr>
            <a:r>
              <a:rPr lang="en-US" altLang="zh-CN" sz="1600" dirty="0" smtClean="0"/>
              <a:t>[Schach11] Stephen </a:t>
            </a:r>
            <a:r>
              <a:rPr lang="en-US" altLang="zh-CN" sz="1600" dirty="0" err="1" smtClean="0"/>
              <a:t>Schach</a:t>
            </a:r>
            <a:r>
              <a:rPr lang="en-US" altLang="zh-CN" sz="1600" dirty="0" smtClean="0"/>
              <a:t>, Object-Oriented and Classical Software Engineering 8th </a:t>
            </a:r>
            <a:endParaRPr lang="zh-CN" altLang="en-US" sz="1600" dirty="0"/>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50</a:t>
            </a:fld>
            <a:endParaRPr lang="en-US" altLang="zh-CN"/>
          </a:p>
        </p:txBody>
      </p:sp>
    </p:spTree>
    <p:extLst>
      <p:ext uri="{BB962C8B-B14F-4D97-AF65-F5344CB8AC3E}">
        <p14:creationId xmlns:p14="http://schemas.microsoft.com/office/powerpoint/2010/main" val="7434972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附录一：</a:t>
            </a:r>
            <a:r>
              <a:rPr lang="ja-JP" altLang="en-US" dirty="0"/>
              <a:t>关于</a:t>
            </a:r>
            <a:r>
              <a:rPr lang="zh-CN" altLang="en-US" dirty="0"/>
              <a:t>软件开发的发展</a:t>
            </a:r>
          </a:p>
        </p:txBody>
      </p:sp>
      <p:sp>
        <p:nvSpPr>
          <p:cNvPr id="3" name="内容占位符 2"/>
          <p:cNvSpPr>
            <a:spLocks noGrp="1"/>
          </p:cNvSpPr>
          <p:nvPr>
            <p:ph idx="1"/>
          </p:nvPr>
        </p:nvSpPr>
        <p:spPr/>
        <p:txBody>
          <a:bodyPr/>
          <a:lstStyle/>
          <a:p>
            <a:pPr>
              <a:lnSpc>
                <a:spcPct val="150000"/>
              </a:lnSpc>
            </a:pPr>
            <a:r>
              <a:rPr lang="zh-CN" altLang="en-US" dirty="0" smtClean="0"/>
              <a:t>我们是如何走到今天的</a:t>
            </a:r>
            <a:endParaRPr lang="en-US" altLang="zh-CN" dirty="0" smtClean="0"/>
          </a:p>
          <a:p>
            <a:pPr lvl="1">
              <a:lnSpc>
                <a:spcPct val="150000"/>
              </a:lnSpc>
            </a:pPr>
            <a:r>
              <a:rPr lang="zh-CN" altLang="en-US" dirty="0" smtClean="0"/>
              <a:t>本附录从软件形态、开发方式及所使用的程序语言等角度，简要回顾软件开发的历史，对“我们是如何走到今天的”这样一个问题做一个概要性的回答。</a:t>
            </a:r>
            <a:endParaRPr lang="en-US" altLang="zh-CN" dirty="0" smtClean="0"/>
          </a:p>
          <a:p>
            <a:pPr lvl="1">
              <a:lnSpc>
                <a:spcPct val="150000"/>
              </a:lnSpc>
            </a:pPr>
            <a:endParaRPr lang="en-US" altLang="zh-CN" i="1" dirty="0" smtClean="0">
              <a:solidFill>
                <a:srgbClr val="0066FF"/>
              </a:solidFill>
            </a:endParaRPr>
          </a:p>
          <a:p>
            <a:pPr lvl="1">
              <a:lnSpc>
                <a:spcPct val="150000"/>
              </a:lnSpc>
            </a:pPr>
            <a:r>
              <a:rPr lang="zh-CN" altLang="en-US" i="1" dirty="0" smtClean="0">
                <a:solidFill>
                  <a:srgbClr val="0066FF"/>
                </a:solidFill>
              </a:rPr>
              <a:t>注：这一部分的内容可以根据课程时间的长短选择课上讲解，或课后学生自修。</a:t>
            </a:r>
            <a:endParaRPr lang="zh-CN" altLang="en-US" i="1" dirty="0">
              <a:solidFill>
                <a:srgbClr val="0066FF"/>
              </a:solidFill>
            </a:endParaRPr>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51</a:t>
            </a:fld>
            <a:endParaRPr lang="en-US" altLang="zh-CN"/>
          </a:p>
        </p:txBody>
      </p:sp>
    </p:spTree>
    <p:extLst>
      <p:ext uri="{BB962C8B-B14F-4D97-AF65-F5344CB8AC3E}">
        <p14:creationId xmlns:p14="http://schemas.microsoft.com/office/powerpoint/2010/main" val="30569458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了解</a:t>
            </a:r>
            <a:r>
              <a:rPr lang="zh-CN" altLang="en-US" dirty="0" smtClean="0"/>
              <a:t>发展历史</a:t>
            </a:r>
            <a:endParaRPr lang="en-US" dirty="0"/>
          </a:p>
        </p:txBody>
      </p:sp>
      <p:graphicFrame>
        <p:nvGraphicFramePr>
          <p:cNvPr id="7" name="Content Placeholder 6"/>
          <p:cNvGraphicFramePr>
            <a:graphicFrameLocks noGrp="1"/>
          </p:cNvGraphicFramePr>
          <p:nvPr>
            <p:ph idx="1"/>
            <p:extLst/>
          </p:nvPr>
        </p:nvGraphicFramePr>
        <p:xfrm>
          <a:off x="1166771" y="3231876"/>
          <a:ext cx="6624736" cy="2508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p:cNvSpPr>
            <a:spLocks noGrp="1"/>
          </p:cNvSpPr>
          <p:nvPr>
            <p:ph type="ftr" sz="quarter" idx="11"/>
          </p:nvPr>
        </p:nvSpPr>
        <p:spPr/>
        <p:txBody>
          <a:bodyPr/>
          <a:lstStyle/>
          <a:p>
            <a:pPr>
              <a:defRPr/>
            </a:pPr>
            <a:r>
              <a:rPr lang="en-US" altLang="zh-CN" smtClean="0"/>
              <a:t>SEG - Software Engineering Group</a:t>
            </a:r>
            <a:endParaRPr lang="zh-CN" altLang="en-US" dirty="0"/>
          </a:p>
        </p:txBody>
      </p:sp>
      <p:sp>
        <p:nvSpPr>
          <p:cNvPr id="6" name="Slide Number Placeholder 5"/>
          <p:cNvSpPr>
            <a:spLocks noGrp="1"/>
          </p:cNvSpPr>
          <p:nvPr>
            <p:ph type="sldNum" sz="quarter" idx="12"/>
          </p:nvPr>
        </p:nvSpPr>
        <p:spPr/>
        <p:txBody>
          <a:bodyPr/>
          <a:lstStyle/>
          <a:p>
            <a:fld id="{96FF6794-55CF-4E73-8251-FE901E05D327}" type="slidenum">
              <a:rPr lang="zh-CN" altLang="en-US" smtClean="0"/>
              <a:pPr/>
              <a:t>52</a:t>
            </a:fld>
            <a:endParaRPr lang="zh-CN" altLang="en-US"/>
          </a:p>
        </p:txBody>
      </p:sp>
      <p:sp>
        <p:nvSpPr>
          <p:cNvPr id="9" name="Rectangle 8"/>
          <p:cNvSpPr/>
          <p:nvPr/>
        </p:nvSpPr>
        <p:spPr>
          <a:xfrm>
            <a:off x="184863" y="1730578"/>
            <a:ext cx="8600149" cy="1200329"/>
          </a:xfrm>
          <a:prstGeom prst="rect">
            <a:avLst/>
          </a:prstGeom>
        </p:spPr>
        <p:txBody>
          <a:bodyPr wrap="square">
            <a:spAutoFit/>
          </a:bodyPr>
          <a:lstStyle/>
          <a:p>
            <a:pPr lvl="1" algn="l">
              <a:lnSpc>
                <a:spcPct val="150000"/>
              </a:lnSpc>
            </a:pPr>
            <a:r>
              <a:rPr lang="zh-CN" altLang="en-US" sz="2400" dirty="0" smtClean="0">
                <a:solidFill>
                  <a:srgbClr val="0070C0"/>
                </a:solidFill>
              </a:rPr>
              <a:t>了解历史有助于我们</a:t>
            </a:r>
            <a:r>
              <a:rPr lang="zh-CN" altLang="en-US" sz="2400" smtClean="0">
                <a:solidFill>
                  <a:srgbClr val="0070C0"/>
                </a:solidFill>
              </a:rPr>
              <a:t>理解现在！</a:t>
            </a:r>
            <a:endParaRPr lang="en-US" altLang="zh-CN" sz="2400" dirty="0" smtClean="0">
              <a:solidFill>
                <a:srgbClr val="0070C0"/>
              </a:solidFill>
            </a:endParaRPr>
          </a:p>
          <a:p>
            <a:pPr lvl="1" algn="l">
              <a:lnSpc>
                <a:spcPct val="150000"/>
              </a:lnSpc>
            </a:pPr>
            <a:r>
              <a:rPr lang="zh-CN" altLang="en-US" sz="2400" dirty="0" smtClean="0">
                <a:solidFill>
                  <a:srgbClr val="0070C0"/>
                </a:solidFill>
              </a:rPr>
              <a:t>了解程序设计语言的现在，不光需要我们了解它本身的历史！</a:t>
            </a:r>
            <a:endParaRPr lang="en-US" altLang="zh-CN" sz="2400" dirty="0">
              <a:solidFill>
                <a:srgbClr val="0070C0"/>
              </a:solidFill>
            </a:endParaRPr>
          </a:p>
        </p:txBody>
      </p:sp>
    </p:spTree>
    <p:extLst>
      <p:ext uri="{BB962C8B-B14F-4D97-AF65-F5344CB8AC3E}">
        <p14:creationId xmlns:p14="http://schemas.microsoft.com/office/powerpoint/2010/main" val="32278320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关键因素</a:t>
            </a:r>
            <a:endParaRPr lang="en-US" dirty="0"/>
          </a:p>
        </p:txBody>
      </p:sp>
      <p:sp>
        <p:nvSpPr>
          <p:cNvPr id="3" name="内容占位符 2"/>
          <p:cNvSpPr>
            <a:spLocks noGrp="1"/>
          </p:cNvSpPr>
          <p:nvPr>
            <p:ph idx="1"/>
          </p:nvPr>
        </p:nvSpPr>
        <p:spPr/>
        <p:txBody>
          <a:bodyPr/>
          <a:lstStyle/>
          <a:p>
            <a:r>
              <a:rPr lang="zh-CN" altLang="en-US" dirty="0" smtClean="0"/>
              <a:t>压力与进步：我们如何来到这里？</a:t>
            </a:r>
            <a:endParaRPr lang="en-US" altLang="zh-CN" dirty="0" smtClean="0"/>
          </a:p>
        </p:txBody>
      </p:sp>
      <p:sp>
        <p:nvSpPr>
          <p:cNvPr id="6" name="灯片编号占位符 5"/>
          <p:cNvSpPr>
            <a:spLocks noGrp="1"/>
          </p:cNvSpPr>
          <p:nvPr>
            <p:ph type="sldNum" sz="quarter" idx="12"/>
          </p:nvPr>
        </p:nvSpPr>
        <p:spPr/>
        <p:txBody>
          <a:bodyPr/>
          <a:lstStyle/>
          <a:p>
            <a:pPr>
              <a:defRPr/>
            </a:pPr>
            <a:fld id="{35D07BA9-9AE6-4080-8D64-55533AFBC995}" type="slidenum">
              <a:rPr lang="en-US" altLang="zh-CN" smtClean="0"/>
              <a:pPr>
                <a:defRPr/>
              </a:pPr>
              <a:t>53</a:t>
            </a:fld>
            <a:endParaRPr lang="en-US" altLang="zh-CN" dirty="0"/>
          </a:p>
        </p:txBody>
      </p:sp>
      <p:cxnSp>
        <p:nvCxnSpPr>
          <p:cNvPr id="8" name="直接连接符 7"/>
          <p:cNvCxnSpPr/>
          <p:nvPr/>
        </p:nvCxnSpPr>
        <p:spPr>
          <a:xfrm>
            <a:off x="785372" y="5357826"/>
            <a:ext cx="75014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85786" y="2428868"/>
            <a:ext cx="7572428" cy="1357322"/>
          </a:xfrm>
          <a:prstGeom prst="rect">
            <a:avLst/>
          </a:prstGeom>
          <a:solidFill>
            <a:schemeClr val="tx2">
              <a:lumMod val="20000"/>
              <a:lumOff val="80000"/>
              <a:alpha val="82000"/>
            </a:schemeClr>
          </a:solidFill>
          <a:effectLst>
            <a:outerShdw blurRad="50800" dist="38100" dir="2700000" algn="tl" rotWithShape="0">
              <a:prstClr val="black">
                <a:alpha val="40000"/>
              </a:prstClr>
            </a:outerShdw>
          </a:effectLst>
        </p:spPr>
        <p:txBody>
          <a:bodyPr wrap="square" rtlCol="0" anchor="ctr">
            <a:noAutofit/>
          </a:bodyPr>
          <a:lstStyle/>
          <a:p>
            <a:pPr marL="0" lvl="1"/>
            <a:r>
              <a:rPr lang="zh-CN" altLang="en-US" sz="2800" dirty="0" smtClean="0">
                <a:effectLst>
                  <a:outerShdw blurRad="38100" dist="38100" dir="2700000" algn="tl">
                    <a:srgbClr val="000000">
                      <a:alpha val="43137"/>
                    </a:srgbClr>
                  </a:outerShdw>
                </a:effectLst>
                <a:latin typeface="微软雅黑" pitchFamily="34" charset="-122"/>
                <a:ea typeface="微软雅黑" pitchFamily="34" charset="-122"/>
              </a:rPr>
              <a:t>     如何高效、低成本地开发优质的软件产品一直是计算机软件领域重点关注和研究的问题</a:t>
            </a:r>
            <a:r>
              <a:rPr lang="en-US" altLang="zh-CN" sz="2800" baseline="30000" dirty="0" smtClean="0">
                <a:effectLst>
                  <a:outerShdw blurRad="38100" dist="38100" dir="2700000" algn="tl">
                    <a:srgbClr val="000000">
                      <a:alpha val="43137"/>
                    </a:srgbClr>
                  </a:outerShdw>
                </a:effectLst>
                <a:latin typeface="微软雅黑" pitchFamily="34" charset="-122"/>
                <a:ea typeface="微软雅黑" pitchFamily="34" charset="-122"/>
              </a:rPr>
              <a:t>[1]</a:t>
            </a:r>
            <a:r>
              <a:rPr lang="zh-CN" altLang="en-US" sz="2800" dirty="0" smtClean="0">
                <a:effectLst>
                  <a:outerShdw blurRad="38100" dist="38100" dir="2700000" algn="tl">
                    <a:srgbClr val="000000">
                      <a:alpha val="43137"/>
                    </a:srgbClr>
                  </a:outerShdw>
                </a:effectLst>
                <a:latin typeface="微软雅黑" pitchFamily="34" charset="-122"/>
                <a:ea typeface="微软雅黑" pitchFamily="34" charset="-122"/>
              </a:rPr>
              <a:t>。</a:t>
            </a:r>
            <a:endParaRPr lang="en-US" sz="2800"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2" name="矩形 11"/>
          <p:cNvSpPr/>
          <p:nvPr/>
        </p:nvSpPr>
        <p:spPr>
          <a:xfrm>
            <a:off x="714348" y="5425875"/>
            <a:ext cx="7643866" cy="646331"/>
          </a:xfrm>
          <a:prstGeom prst="rect">
            <a:avLst/>
          </a:prstGeom>
        </p:spPr>
        <p:txBody>
          <a:bodyPr wrap="square">
            <a:spAutoFit/>
          </a:bodyPr>
          <a:lstStyle/>
          <a:p>
            <a:pPr algn="l"/>
            <a:r>
              <a:rPr lang="en-US" sz="1800" dirty="0" smtClean="0"/>
              <a:t>[1]  Shari Lawrence </a:t>
            </a:r>
            <a:r>
              <a:rPr lang="en-US" sz="1800" dirty="0" err="1" smtClean="0"/>
              <a:t>Pfleeger</a:t>
            </a:r>
            <a:r>
              <a:rPr lang="en-US" sz="1800" dirty="0" smtClean="0"/>
              <a:t>. Software Engineering: Theory and Practice. 2nd Edition. Upper Saddle River, New Jersey: Prentice Hall, 2001.</a:t>
            </a:r>
            <a:endParaRPr lang="en-US" sz="1800" dirty="0"/>
          </a:p>
        </p:txBody>
      </p:sp>
      <p:sp>
        <p:nvSpPr>
          <p:cNvPr id="13" name="Footer Placeholder 4"/>
          <p:cNvSpPr>
            <a:spLocks noGrp="1"/>
          </p:cNvSpPr>
          <p:nvPr>
            <p:ph type="ftr" sz="quarter" idx="11"/>
          </p:nvPr>
        </p:nvSpPr>
        <p:spPr>
          <a:xfrm>
            <a:off x="811058" y="6356351"/>
            <a:ext cx="3102744" cy="365125"/>
          </a:xfrm>
        </p:spPr>
        <p:txBody>
          <a:bodyPr/>
          <a:lstStyle/>
          <a:p>
            <a:pPr>
              <a:defRPr/>
            </a:pPr>
            <a:r>
              <a:rPr lang="en-US" altLang="zh-CN" smtClean="0"/>
              <a:t>SEG - Software Engineering Group</a:t>
            </a:r>
            <a:endParaRPr lang="zh-CN" altLang="en-US" dirty="0"/>
          </a:p>
        </p:txBody>
      </p:sp>
    </p:spTree>
    <p:extLst>
      <p:ext uri="{BB962C8B-B14F-4D97-AF65-F5344CB8AC3E}">
        <p14:creationId xmlns:p14="http://schemas.microsoft.com/office/powerpoint/2010/main" val="8478011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软件开发的可行性变量</a:t>
            </a:r>
            <a:endParaRPr lang="en-US" dirty="0"/>
          </a:p>
        </p:txBody>
      </p:sp>
      <p:sp>
        <p:nvSpPr>
          <p:cNvPr id="3" name="内容占位符 2"/>
          <p:cNvSpPr>
            <a:spLocks noGrp="1"/>
          </p:cNvSpPr>
          <p:nvPr>
            <p:ph idx="1"/>
          </p:nvPr>
        </p:nvSpPr>
        <p:spPr>
          <a:xfrm>
            <a:off x="500034" y="4572008"/>
            <a:ext cx="8229600" cy="1574777"/>
          </a:xfrm>
        </p:spPr>
        <p:txBody>
          <a:bodyPr/>
          <a:lstStyle/>
          <a:p>
            <a:r>
              <a:rPr lang="zh-CN" altLang="en-US" dirty="0" smtClean="0"/>
              <a:t>经济可行性取决于：</a:t>
            </a:r>
            <a:endParaRPr lang="en-US" altLang="zh-CN" dirty="0" smtClean="0"/>
          </a:p>
          <a:p>
            <a:pPr lvl="1"/>
            <a:r>
              <a:rPr lang="zh-CN" altLang="en-US" dirty="0" smtClean="0"/>
              <a:t>我们能够在何种程度上开发出</a:t>
            </a:r>
            <a:r>
              <a:rPr lang="zh-CN" altLang="en-US" dirty="0" smtClean="0">
                <a:effectLst>
                  <a:outerShdw blurRad="38100" dist="38100" dir="2700000" algn="tl">
                    <a:srgbClr val="000000">
                      <a:alpha val="43137"/>
                    </a:srgbClr>
                  </a:outerShdw>
                </a:effectLst>
              </a:rPr>
              <a:t>质量</a:t>
            </a:r>
            <a:r>
              <a:rPr lang="zh-CN" altLang="en-US" dirty="0" smtClean="0"/>
              <a:t>和</a:t>
            </a:r>
            <a:r>
              <a:rPr lang="zh-CN" altLang="en-US" dirty="0" smtClean="0">
                <a:effectLst>
                  <a:outerShdw blurRad="38100" dist="38100" dir="2700000" algn="tl">
                    <a:srgbClr val="000000">
                      <a:alpha val="43137"/>
                    </a:srgbClr>
                  </a:outerShdw>
                </a:effectLst>
              </a:rPr>
              <a:t>生命周期</a:t>
            </a:r>
            <a:r>
              <a:rPr lang="zh-CN" altLang="en-US" dirty="0" smtClean="0"/>
              <a:t>与</a:t>
            </a:r>
            <a:r>
              <a:rPr lang="zh-CN" altLang="en-US" dirty="0" smtClean="0">
                <a:effectLst>
                  <a:outerShdw blurRad="38100" dist="38100" dir="2700000" algn="tl">
                    <a:srgbClr val="000000">
                      <a:alpha val="43137"/>
                    </a:srgbClr>
                  </a:outerShdw>
                </a:effectLst>
              </a:rPr>
              <a:t>开发成本</a:t>
            </a:r>
            <a:r>
              <a:rPr lang="zh-CN" altLang="en-US" dirty="0" smtClean="0"/>
              <a:t>相匹配的软件系统。</a:t>
            </a:r>
            <a:endParaRPr lang="en-US" dirty="0"/>
          </a:p>
        </p:txBody>
      </p:sp>
      <p:sp>
        <p:nvSpPr>
          <p:cNvPr id="6" name="灯片编号占位符 5"/>
          <p:cNvSpPr>
            <a:spLocks noGrp="1"/>
          </p:cNvSpPr>
          <p:nvPr>
            <p:ph type="sldNum" sz="quarter" idx="12"/>
          </p:nvPr>
        </p:nvSpPr>
        <p:spPr/>
        <p:txBody>
          <a:bodyPr/>
          <a:lstStyle/>
          <a:p>
            <a:pPr>
              <a:defRPr/>
            </a:pPr>
            <a:fld id="{35D07BA9-9AE6-4080-8D64-55533AFBC995}" type="slidenum">
              <a:rPr lang="en-US" altLang="zh-CN" smtClean="0"/>
              <a:pPr>
                <a:defRPr/>
              </a:pPr>
              <a:t>54</a:t>
            </a:fld>
            <a:endParaRPr lang="en-US" altLang="zh-CN" dirty="0"/>
          </a:p>
        </p:txBody>
      </p:sp>
      <p:pic>
        <p:nvPicPr>
          <p:cNvPr id="11266" name="Picture 2"/>
          <p:cNvPicPr>
            <a:picLocks noChangeAspect="1" noChangeArrowheads="1"/>
          </p:cNvPicPr>
          <p:nvPr/>
        </p:nvPicPr>
        <p:blipFill>
          <a:blip r:embed="rId2" cstate="print"/>
          <a:srcRect/>
          <a:stretch>
            <a:fillRect/>
          </a:stretch>
        </p:blipFill>
        <p:spPr bwMode="auto">
          <a:xfrm>
            <a:off x="642942" y="1306790"/>
            <a:ext cx="7500958" cy="3336656"/>
          </a:xfrm>
          <a:prstGeom prst="rect">
            <a:avLst/>
          </a:prstGeom>
          <a:noFill/>
          <a:ln w="9525">
            <a:noFill/>
            <a:miter lim="800000"/>
            <a:headEnd/>
            <a:tailEnd/>
          </a:ln>
        </p:spPr>
      </p:pic>
      <p:sp>
        <p:nvSpPr>
          <p:cNvPr id="8" name="Footer Placeholder 4"/>
          <p:cNvSpPr>
            <a:spLocks noGrp="1"/>
          </p:cNvSpPr>
          <p:nvPr>
            <p:ph type="ftr" sz="quarter" idx="11"/>
          </p:nvPr>
        </p:nvSpPr>
        <p:spPr>
          <a:xfrm>
            <a:off x="811058" y="6356351"/>
            <a:ext cx="3102744" cy="365125"/>
          </a:xfrm>
        </p:spPr>
        <p:txBody>
          <a:bodyPr/>
          <a:lstStyle/>
          <a:p>
            <a:pPr>
              <a:defRPr/>
            </a:pPr>
            <a:r>
              <a:rPr lang="en-US" altLang="zh-CN" smtClean="0"/>
              <a:t>SEG - Software Engineering Group</a:t>
            </a:r>
            <a:endParaRPr lang="zh-CN" altLang="en-US" dirty="0"/>
          </a:p>
        </p:txBody>
      </p:sp>
    </p:spTree>
    <p:extLst>
      <p:ext uri="{BB962C8B-B14F-4D97-AF65-F5344CB8AC3E}">
        <p14:creationId xmlns:p14="http://schemas.microsoft.com/office/powerpoint/2010/main" val="196236353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软件产业的发展</a:t>
            </a:r>
            <a:endParaRPr lang="en-US" dirty="0"/>
          </a:p>
        </p:txBody>
      </p:sp>
      <p:sp>
        <p:nvSpPr>
          <p:cNvPr id="3" name="内容占位符 2"/>
          <p:cNvSpPr>
            <a:spLocks noGrp="1"/>
          </p:cNvSpPr>
          <p:nvPr>
            <p:ph idx="1"/>
          </p:nvPr>
        </p:nvSpPr>
        <p:spPr/>
        <p:txBody>
          <a:bodyPr/>
          <a:lstStyle/>
          <a:p>
            <a:r>
              <a:rPr lang="zh-CN" altLang="en-US" b="1" dirty="0" smtClean="0"/>
              <a:t>提高整体的可行性</a:t>
            </a:r>
            <a:endParaRPr lang="en-US" altLang="zh-CN" b="1" dirty="0" smtClean="0"/>
          </a:p>
          <a:p>
            <a:pPr lvl="1"/>
            <a:r>
              <a:rPr lang="zh-CN" altLang="en-US" dirty="0" smtClean="0"/>
              <a:t>软件开发整体的可行性是对生产成本、质量和生命周期进行权衡和平衡的结果。</a:t>
            </a:r>
            <a:endParaRPr lang="en-US" altLang="zh-CN" dirty="0" smtClean="0"/>
          </a:p>
          <a:p>
            <a:r>
              <a:rPr lang="zh-CN" altLang="en-US" b="1" dirty="0" smtClean="0"/>
              <a:t>软件产业的发展</a:t>
            </a:r>
            <a:endParaRPr lang="en-US" altLang="zh-CN" b="1" dirty="0" smtClean="0"/>
          </a:p>
          <a:p>
            <a:pPr lvl="1"/>
            <a:r>
              <a:rPr lang="zh-CN" altLang="en-US" dirty="0" smtClean="0"/>
              <a:t>当现有开发方法不能适应软件产业不断增长的需求时，新的开发方法被提出，并推动质量、生命周期和生产成本形成新的平衡。</a:t>
            </a:r>
            <a:endParaRPr lang="en-US" altLang="zh-CN" dirty="0" smtClean="0"/>
          </a:p>
          <a:p>
            <a:r>
              <a:rPr lang="zh-CN" altLang="en-US" b="1" dirty="0" smtClean="0"/>
              <a:t>软件开发方法的发展</a:t>
            </a:r>
            <a:endParaRPr lang="en-US" altLang="zh-CN" b="1" dirty="0" smtClean="0"/>
          </a:p>
          <a:p>
            <a:pPr lvl="1"/>
            <a:r>
              <a:rPr lang="zh-CN" altLang="en-US" dirty="0" smtClean="0"/>
              <a:t>各种不同的新开发方法从不同的角度入手，以不同的方式来实现同一个目标</a:t>
            </a:r>
            <a:endParaRPr lang="en-US" dirty="0"/>
          </a:p>
        </p:txBody>
      </p:sp>
      <p:sp>
        <p:nvSpPr>
          <p:cNvPr id="6" name="灯片编号占位符 5"/>
          <p:cNvSpPr>
            <a:spLocks noGrp="1"/>
          </p:cNvSpPr>
          <p:nvPr>
            <p:ph type="sldNum" sz="quarter" idx="12"/>
          </p:nvPr>
        </p:nvSpPr>
        <p:spPr/>
        <p:txBody>
          <a:bodyPr/>
          <a:lstStyle/>
          <a:p>
            <a:pPr>
              <a:defRPr/>
            </a:pPr>
            <a:fld id="{35D07BA9-9AE6-4080-8D64-55533AFBC995}" type="slidenum">
              <a:rPr lang="en-US" altLang="zh-CN" smtClean="0"/>
              <a:pPr>
                <a:defRPr/>
              </a:pPr>
              <a:t>55</a:t>
            </a:fld>
            <a:endParaRPr lang="en-US" altLang="zh-CN" dirty="0"/>
          </a:p>
        </p:txBody>
      </p:sp>
      <p:sp>
        <p:nvSpPr>
          <p:cNvPr id="7" name="Footer Placeholder 4"/>
          <p:cNvSpPr>
            <a:spLocks noGrp="1"/>
          </p:cNvSpPr>
          <p:nvPr>
            <p:ph type="ftr" sz="quarter" idx="11"/>
          </p:nvPr>
        </p:nvSpPr>
        <p:spPr>
          <a:xfrm>
            <a:off x="811058" y="6356351"/>
            <a:ext cx="3102744" cy="365125"/>
          </a:xfrm>
        </p:spPr>
        <p:txBody>
          <a:bodyPr/>
          <a:lstStyle/>
          <a:p>
            <a:pPr>
              <a:defRPr/>
            </a:pPr>
            <a:r>
              <a:rPr lang="en-US" altLang="zh-CN" smtClean="0"/>
              <a:t>SEG - Software Engineering Group</a:t>
            </a:r>
            <a:endParaRPr lang="zh-CN" altLang="en-US" dirty="0"/>
          </a:p>
        </p:txBody>
      </p:sp>
    </p:spTree>
    <p:extLst>
      <p:ext uri="{BB962C8B-B14F-4D97-AF65-F5344CB8AC3E}">
        <p14:creationId xmlns:p14="http://schemas.microsoft.com/office/powerpoint/2010/main" val="14780945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提高抽象层次</a:t>
            </a:r>
            <a:endParaRPr lang="en-US" dirty="0"/>
          </a:p>
        </p:txBody>
      </p:sp>
      <p:sp>
        <p:nvSpPr>
          <p:cNvPr id="3" name="内容占位符 2"/>
          <p:cNvSpPr>
            <a:spLocks noGrp="1"/>
          </p:cNvSpPr>
          <p:nvPr>
            <p:ph idx="1"/>
          </p:nvPr>
        </p:nvSpPr>
        <p:spPr/>
        <p:txBody>
          <a:bodyPr/>
          <a:lstStyle/>
          <a:p>
            <a:r>
              <a:rPr lang="zh-CN" altLang="en-US" b="1" dirty="0" smtClean="0"/>
              <a:t>与软件技术发展密切相关的三个要素</a:t>
            </a:r>
          </a:p>
          <a:p>
            <a:pPr lvl="1"/>
            <a:r>
              <a:rPr lang="zh-CN" altLang="en-US" dirty="0" smtClean="0">
                <a:effectLst>
                  <a:outerShdw blurRad="38100" dist="38100" dir="2700000" algn="tl">
                    <a:srgbClr val="000000">
                      <a:alpha val="43137"/>
                    </a:srgbClr>
                  </a:outerShdw>
                </a:effectLst>
              </a:rPr>
              <a:t>计算机平台</a:t>
            </a:r>
            <a:r>
              <a:rPr lang="zh-CN" altLang="en-US" dirty="0" smtClean="0"/>
              <a:t>、</a:t>
            </a:r>
            <a:r>
              <a:rPr lang="zh-CN" altLang="en-US" dirty="0" smtClean="0">
                <a:effectLst>
                  <a:outerShdw blurRad="38100" dist="38100" dir="2700000" algn="tl">
                    <a:srgbClr val="000000">
                      <a:alpha val="43137"/>
                    </a:srgbClr>
                  </a:outerShdw>
                </a:effectLst>
              </a:rPr>
              <a:t>人的思维模式</a:t>
            </a:r>
            <a:r>
              <a:rPr lang="zh-CN" altLang="en-US" dirty="0" smtClean="0"/>
              <a:t>和</a:t>
            </a:r>
            <a:r>
              <a:rPr lang="zh-CN" altLang="en-US" dirty="0" smtClean="0">
                <a:effectLst>
                  <a:outerShdw blurRad="38100" dist="38100" dir="2700000" algn="tl">
                    <a:srgbClr val="000000">
                      <a:alpha val="43137"/>
                    </a:srgbClr>
                  </a:outerShdw>
                </a:effectLst>
              </a:rPr>
              <a:t>问题的基本特征</a:t>
            </a:r>
            <a:r>
              <a:rPr lang="en-US" altLang="zh-CN" baseline="30000" dirty="0" smtClean="0"/>
              <a:t>[1]</a:t>
            </a:r>
            <a:r>
              <a:rPr lang="zh-CN" altLang="en-US" dirty="0" smtClean="0"/>
              <a:t>。</a:t>
            </a:r>
            <a:endParaRPr lang="en-US" altLang="zh-CN" dirty="0" smtClean="0"/>
          </a:p>
          <a:p>
            <a:r>
              <a:rPr lang="zh-CN" altLang="en-US" b="1" dirty="0" smtClean="0"/>
              <a:t>提高解决问题的抽象层次</a:t>
            </a:r>
            <a:endParaRPr lang="en-US" altLang="zh-CN" b="1" dirty="0" smtClean="0"/>
          </a:p>
          <a:p>
            <a:pPr lvl="1"/>
            <a:r>
              <a:rPr lang="zh-CN" altLang="en-US" dirty="0" smtClean="0"/>
              <a:t>在软件开发的长期摸索过程中，人们逐渐认识到“</a:t>
            </a:r>
            <a:r>
              <a:rPr lang="zh-CN" altLang="en-US" dirty="0" smtClean="0">
                <a:effectLst>
                  <a:outerShdw blurRad="38100" dist="38100" dir="2700000" algn="tl">
                    <a:srgbClr val="000000">
                      <a:alpha val="43137"/>
                    </a:srgbClr>
                  </a:outerShdw>
                </a:effectLst>
              </a:rPr>
              <a:t>提高解决问题的抽象层次</a:t>
            </a:r>
            <a:r>
              <a:rPr lang="zh-CN" altLang="en-US" dirty="0" smtClean="0"/>
              <a:t>”是有效利用抽象手段解决软件开发问题的一个非常具体而实用的途径。</a:t>
            </a:r>
            <a:endParaRPr lang="en-US" altLang="zh-CN" dirty="0" smtClean="0"/>
          </a:p>
          <a:p>
            <a:pPr lvl="1"/>
            <a:r>
              <a:rPr lang="zh-CN" altLang="en-US" dirty="0" smtClean="0">
                <a:effectLst>
                  <a:outerShdw blurRad="38100" dist="38100" dir="2700000" algn="tl">
                    <a:srgbClr val="000000">
                      <a:alpha val="43137"/>
                    </a:srgbClr>
                  </a:outerShdw>
                </a:effectLst>
              </a:rPr>
              <a:t>提高抽象层次</a:t>
            </a:r>
            <a:r>
              <a:rPr lang="zh-CN" altLang="en-US" dirty="0" smtClean="0"/>
              <a:t>即是想着符合人的思维模式的方向提高</a:t>
            </a:r>
            <a:endParaRPr lang="en-US" altLang="zh-CN" dirty="0" smtClean="0"/>
          </a:p>
          <a:p>
            <a:pPr lvl="1"/>
            <a:endParaRPr lang="en-US" altLang="zh-CN" dirty="0" smtClean="0"/>
          </a:p>
        </p:txBody>
      </p:sp>
      <p:sp>
        <p:nvSpPr>
          <p:cNvPr id="6" name="灯片编号占位符 5"/>
          <p:cNvSpPr>
            <a:spLocks noGrp="1"/>
          </p:cNvSpPr>
          <p:nvPr>
            <p:ph type="sldNum" sz="quarter" idx="12"/>
          </p:nvPr>
        </p:nvSpPr>
        <p:spPr/>
        <p:txBody>
          <a:bodyPr/>
          <a:lstStyle/>
          <a:p>
            <a:pPr>
              <a:defRPr/>
            </a:pPr>
            <a:fld id="{35D07BA9-9AE6-4080-8D64-55533AFBC995}" type="slidenum">
              <a:rPr lang="en-US" altLang="zh-CN" smtClean="0"/>
              <a:pPr>
                <a:defRPr/>
              </a:pPr>
              <a:t>56</a:t>
            </a:fld>
            <a:endParaRPr lang="en-US" altLang="zh-CN" dirty="0"/>
          </a:p>
        </p:txBody>
      </p:sp>
      <p:cxnSp>
        <p:nvCxnSpPr>
          <p:cNvPr id="7" name="直接连接符 6"/>
          <p:cNvCxnSpPr/>
          <p:nvPr/>
        </p:nvCxnSpPr>
        <p:spPr>
          <a:xfrm>
            <a:off x="785372" y="5357826"/>
            <a:ext cx="75014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14347" y="5425875"/>
            <a:ext cx="7743827" cy="338554"/>
          </a:xfrm>
          <a:prstGeom prst="rect">
            <a:avLst/>
          </a:prstGeom>
        </p:spPr>
        <p:txBody>
          <a:bodyPr wrap="square">
            <a:spAutoFit/>
          </a:bodyPr>
          <a:lstStyle/>
          <a:p>
            <a:pPr algn="l"/>
            <a:r>
              <a:rPr lang="en-US" sz="1600" dirty="0" smtClean="0"/>
              <a:t>[1] </a:t>
            </a:r>
            <a:r>
              <a:rPr lang="zh-CN" altLang="en-US" sz="1600" dirty="0" smtClean="0"/>
              <a:t>杨芙清</a:t>
            </a:r>
            <a:r>
              <a:rPr lang="en-US" altLang="zh-CN" sz="1600" dirty="0" smtClean="0"/>
              <a:t>, </a:t>
            </a:r>
            <a:r>
              <a:rPr lang="zh-CN" altLang="en-US" sz="1600" dirty="0" smtClean="0"/>
              <a:t>梅宏</a:t>
            </a:r>
            <a:r>
              <a:rPr lang="en-US" altLang="zh-CN" sz="1600" dirty="0" smtClean="0"/>
              <a:t>, </a:t>
            </a:r>
            <a:r>
              <a:rPr lang="zh-CN" altLang="en-US" sz="1600" dirty="0" smtClean="0"/>
              <a:t>吕建</a:t>
            </a:r>
            <a:r>
              <a:rPr lang="en-US" altLang="zh-CN" sz="1600" dirty="0" smtClean="0"/>
              <a:t>, </a:t>
            </a:r>
            <a:r>
              <a:rPr lang="zh-CN" altLang="en-US" sz="1600" dirty="0" smtClean="0"/>
              <a:t>金芝</a:t>
            </a:r>
            <a:r>
              <a:rPr lang="en-US" altLang="zh-CN" sz="1600" dirty="0" smtClean="0"/>
              <a:t>. </a:t>
            </a:r>
            <a:r>
              <a:rPr lang="zh-CN" altLang="en-US" sz="1600" dirty="0" smtClean="0"/>
              <a:t>浅论软件技术发展</a:t>
            </a:r>
            <a:r>
              <a:rPr lang="en-US" altLang="zh-CN" sz="1600" dirty="0" smtClean="0"/>
              <a:t>.《</a:t>
            </a:r>
            <a:r>
              <a:rPr lang="zh-CN" altLang="en-US" sz="1600" dirty="0" smtClean="0"/>
              <a:t>电子学报</a:t>
            </a:r>
            <a:r>
              <a:rPr lang="en-US" altLang="zh-CN" sz="1600" dirty="0" smtClean="0"/>
              <a:t>》, 2002, 30(12A): 1901-1906.</a:t>
            </a:r>
            <a:endParaRPr lang="en-US" sz="1600" dirty="0"/>
          </a:p>
        </p:txBody>
      </p:sp>
      <p:sp>
        <p:nvSpPr>
          <p:cNvPr id="9" name="Footer Placeholder 4"/>
          <p:cNvSpPr>
            <a:spLocks noGrp="1"/>
          </p:cNvSpPr>
          <p:nvPr>
            <p:ph type="ftr" sz="quarter" idx="11"/>
          </p:nvPr>
        </p:nvSpPr>
        <p:spPr>
          <a:xfrm>
            <a:off x="811058" y="6356351"/>
            <a:ext cx="3102744" cy="365125"/>
          </a:xfrm>
        </p:spPr>
        <p:txBody>
          <a:bodyPr/>
          <a:lstStyle/>
          <a:p>
            <a:pPr>
              <a:defRPr/>
            </a:pPr>
            <a:r>
              <a:rPr lang="en-US" altLang="zh-CN" smtClean="0"/>
              <a:t>SEG - Software Engineering Group</a:t>
            </a:r>
            <a:endParaRPr lang="zh-CN" altLang="en-US" dirty="0"/>
          </a:p>
        </p:txBody>
      </p:sp>
    </p:spTree>
    <p:extLst>
      <p:ext uri="{BB962C8B-B14F-4D97-AF65-F5344CB8AC3E}">
        <p14:creationId xmlns:p14="http://schemas.microsoft.com/office/powerpoint/2010/main" val="37241710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两个较为显著的进展</a:t>
            </a:r>
            <a:endParaRPr lang="en-US" dirty="0"/>
          </a:p>
        </p:txBody>
      </p:sp>
      <p:sp>
        <p:nvSpPr>
          <p:cNvPr id="3" name="内容占位符 2"/>
          <p:cNvSpPr>
            <a:spLocks noGrp="1"/>
          </p:cNvSpPr>
          <p:nvPr>
            <p:ph idx="1"/>
          </p:nvPr>
        </p:nvSpPr>
        <p:spPr/>
        <p:txBody>
          <a:bodyPr/>
          <a:lstStyle/>
          <a:p>
            <a:r>
              <a:rPr lang="en-US" sz="2400" dirty="0" smtClean="0"/>
              <a:t>Stephen J. Mellor</a:t>
            </a:r>
            <a:r>
              <a:rPr lang="zh-CN" altLang="en-US" sz="2400" dirty="0" smtClean="0"/>
              <a:t>在</a:t>
            </a:r>
            <a:r>
              <a:rPr lang="en-US" altLang="zh-CN" sz="2400" dirty="0" smtClean="0"/>
              <a:t>21</a:t>
            </a:r>
            <a:r>
              <a:rPr lang="zh-CN" altLang="en-US" sz="2400" dirty="0" smtClean="0"/>
              <a:t>世纪初指出</a:t>
            </a:r>
            <a:r>
              <a:rPr lang="en-US" altLang="zh-CN" sz="2400" baseline="30000" dirty="0" smtClean="0"/>
              <a:t>[1]</a:t>
            </a:r>
            <a:r>
              <a:rPr lang="zh-CN" altLang="en-US" sz="2400" dirty="0" smtClean="0"/>
              <a:t>，过去的</a:t>
            </a:r>
            <a:r>
              <a:rPr lang="en-US" altLang="zh-CN" sz="2400" dirty="0" smtClean="0"/>
              <a:t>50</a:t>
            </a:r>
            <a:r>
              <a:rPr lang="zh-CN" altLang="en-US" sz="2400" dirty="0" smtClean="0"/>
              <a:t>多年里，人们利用“提高解决问题的抽象层次”处理软件开发的问题已经取得了两个较为显著的进展：</a:t>
            </a:r>
            <a:endParaRPr lang="en-US" altLang="zh-CN" sz="2400" dirty="0" smtClean="0"/>
          </a:p>
          <a:p>
            <a:pPr marL="801687" lvl="1" indent="-457200">
              <a:buFont typeface="+mj-lt"/>
              <a:buAutoNum type="arabicPeriod"/>
            </a:pPr>
            <a:r>
              <a:rPr lang="zh-CN" altLang="en-US" dirty="0" smtClean="0"/>
              <a:t>开发出了具有较高抽象层次的程序设计语言；</a:t>
            </a:r>
            <a:endParaRPr lang="en-US" altLang="zh-CN" dirty="0" smtClean="0"/>
          </a:p>
          <a:p>
            <a:pPr marL="801687" lvl="1" indent="-457200">
              <a:buFont typeface="+mj-lt"/>
              <a:buAutoNum type="arabicPeriod"/>
            </a:pPr>
            <a:r>
              <a:rPr lang="zh-CN" altLang="en-US" dirty="0" smtClean="0"/>
              <a:t>能够在更高抽象层次上实现软件复用。</a:t>
            </a:r>
            <a:endParaRPr lang="en-US" dirty="0"/>
          </a:p>
        </p:txBody>
      </p:sp>
      <p:sp>
        <p:nvSpPr>
          <p:cNvPr id="5" name="页脚占位符 4"/>
          <p:cNvSpPr>
            <a:spLocks noGrp="1"/>
          </p:cNvSpPr>
          <p:nvPr>
            <p:ph type="ftr" sz="quarter" idx="11"/>
          </p:nvPr>
        </p:nvSpPr>
        <p:spPr/>
        <p:txBody>
          <a:bodyPr/>
          <a:lstStyle/>
          <a:p>
            <a:pPr>
              <a:defRPr/>
            </a:pPr>
            <a:r>
              <a:rPr lang="en-US" altLang="zh-CN" smtClean="0">
                <a:effectLst>
                  <a:outerShdw blurRad="38100" dist="38100" dir="2700000" algn="tl">
                    <a:srgbClr val="000000">
                      <a:alpha val="43137"/>
                    </a:srgbClr>
                  </a:outerShdw>
                </a:effectLst>
              </a:rPr>
              <a:t>SEG - Software Engineering Group</a:t>
            </a:r>
            <a:endParaRPr lang="en-US" altLang="en-US" dirty="0">
              <a:effectLst>
                <a:outerShdw blurRad="38100" dist="38100" dir="2700000" algn="tl">
                  <a:srgbClr val="000000">
                    <a:alpha val="43137"/>
                  </a:srgbClr>
                </a:outerShdw>
              </a:effectLst>
            </a:endParaRPr>
          </a:p>
        </p:txBody>
      </p:sp>
      <p:sp>
        <p:nvSpPr>
          <p:cNvPr id="6" name="灯片编号占位符 5"/>
          <p:cNvSpPr>
            <a:spLocks noGrp="1"/>
          </p:cNvSpPr>
          <p:nvPr>
            <p:ph type="sldNum" sz="quarter" idx="12"/>
          </p:nvPr>
        </p:nvSpPr>
        <p:spPr/>
        <p:txBody>
          <a:bodyPr/>
          <a:lstStyle/>
          <a:p>
            <a:pPr>
              <a:defRPr/>
            </a:pPr>
            <a:fld id="{35D07BA9-9AE6-4080-8D64-55533AFBC995}" type="slidenum">
              <a:rPr lang="en-US" altLang="zh-CN" smtClean="0"/>
              <a:pPr>
                <a:defRPr/>
              </a:pPr>
              <a:t>57</a:t>
            </a:fld>
            <a:endParaRPr lang="en-US" altLang="zh-CN" dirty="0"/>
          </a:p>
        </p:txBody>
      </p:sp>
      <p:cxnSp>
        <p:nvCxnSpPr>
          <p:cNvPr id="7" name="直接连接符 6"/>
          <p:cNvCxnSpPr/>
          <p:nvPr/>
        </p:nvCxnSpPr>
        <p:spPr>
          <a:xfrm>
            <a:off x="785372" y="5357826"/>
            <a:ext cx="75014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14348" y="5425875"/>
            <a:ext cx="7643866" cy="584775"/>
          </a:xfrm>
          <a:prstGeom prst="rect">
            <a:avLst/>
          </a:prstGeom>
        </p:spPr>
        <p:txBody>
          <a:bodyPr wrap="square">
            <a:spAutoFit/>
          </a:bodyPr>
          <a:lstStyle/>
          <a:p>
            <a:pPr algn="l"/>
            <a:r>
              <a:rPr lang="en-US" sz="1600" dirty="0" smtClean="0"/>
              <a:t>[1] </a:t>
            </a:r>
            <a:r>
              <a:rPr lang="en-US" altLang="zh-CN" sz="1600" dirty="0" smtClean="0"/>
              <a:t>Stephen J. Mellor, Kendall Scott, Axel </a:t>
            </a:r>
            <a:r>
              <a:rPr lang="en-US" altLang="zh-CN" sz="1600" dirty="0" err="1" smtClean="0"/>
              <a:t>Uhl</a:t>
            </a:r>
            <a:r>
              <a:rPr lang="en-US" altLang="zh-CN" sz="1600" dirty="0" smtClean="0"/>
              <a:t>, Dirk Weise. MDA Distilled: Principles of Model-Driven Architecture. Addison Wesley, 2004.</a:t>
            </a:r>
            <a:endParaRPr lang="en-US" sz="1600" dirty="0"/>
          </a:p>
        </p:txBody>
      </p:sp>
      <p:pic>
        <p:nvPicPr>
          <p:cNvPr id="73730" name="Picture 2"/>
          <p:cNvPicPr>
            <a:picLocks noChangeAspect="1" noChangeArrowheads="1"/>
          </p:cNvPicPr>
          <p:nvPr/>
        </p:nvPicPr>
        <p:blipFill>
          <a:blip r:embed="rId2" cstate="print"/>
          <a:srcRect/>
          <a:stretch>
            <a:fillRect/>
          </a:stretch>
        </p:blipFill>
        <p:spPr bwMode="auto">
          <a:xfrm>
            <a:off x="7286644" y="3286124"/>
            <a:ext cx="1285884" cy="1711833"/>
          </a:xfrm>
          <a:prstGeom prst="rect">
            <a:avLst/>
          </a:prstGeom>
          <a:noFill/>
          <a:ln w="9525">
            <a:noFill/>
            <a:miter lim="800000"/>
            <a:headEnd/>
            <a:tailEnd/>
          </a:ln>
        </p:spPr>
      </p:pic>
    </p:spTree>
    <p:extLst>
      <p:ext uri="{BB962C8B-B14F-4D97-AF65-F5344CB8AC3E}">
        <p14:creationId xmlns:p14="http://schemas.microsoft.com/office/powerpoint/2010/main" val="29757545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简单回顾软件开发的发展历史</a:t>
            </a:r>
            <a:endParaRPr lang="en-US" dirty="0"/>
          </a:p>
        </p:txBody>
      </p:sp>
      <p:sp>
        <p:nvSpPr>
          <p:cNvPr id="3" name="内容占位符 2"/>
          <p:cNvSpPr>
            <a:spLocks noGrp="1"/>
          </p:cNvSpPr>
          <p:nvPr>
            <p:ph idx="1"/>
          </p:nvPr>
        </p:nvSpPr>
        <p:spPr/>
        <p:txBody>
          <a:bodyPr/>
          <a:lstStyle/>
          <a:p>
            <a:r>
              <a:rPr lang="zh-CN" altLang="en-US" dirty="0" smtClean="0"/>
              <a:t>从提高抽象层次的角度简单回顾软件开发的发展历史：</a:t>
            </a:r>
            <a:endParaRPr lang="en-US" altLang="zh-CN" dirty="0" smtClean="0"/>
          </a:p>
          <a:p>
            <a:pPr lvl="1"/>
            <a:r>
              <a:rPr lang="zh-CN" altLang="en-US" dirty="0" smtClean="0"/>
              <a:t>以机器为中心的计算</a:t>
            </a:r>
            <a:endParaRPr lang="en-US" altLang="zh-CN" dirty="0" smtClean="0"/>
          </a:p>
          <a:p>
            <a:pPr lvl="1"/>
            <a:r>
              <a:rPr lang="zh-CN" altLang="en-US" dirty="0" smtClean="0"/>
              <a:t>以应用为中心的计算</a:t>
            </a:r>
            <a:endParaRPr lang="en-US" altLang="zh-CN" dirty="0" smtClean="0"/>
          </a:p>
          <a:p>
            <a:pPr lvl="1"/>
            <a:r>
              <a:rPr lang="zh-CN" altLang="en-US" dirty="0" smtClean="0"/>
              <a:t>以企业为中心的计算</a:t>
            </a:r>
            <a:endParaRPr lang="en-US" altLang="zh-CN" dirty="0" smtClean="0"/>
          </a:p>
          <a:p>
            <a:pPr lvl="2"/>
            <a:r>
              <a:rPr lang="zh-CN" altLang="en-US" dirty="0" smtClean="0"/>
              <a:t>新的压力</a:t>
            </a:r>
            <a:r>
              <a:rPr lang="en-US" altLang="zh-CN" dirty="0" smtClean="0"/>
              <a:t>……</a:t>
            </a:r>
            <a:endParaRPr lang="en-US" dirty="0"/>
          </a:p>
        </p:txBody>
      </p:sp>
      <p:sp>
        <p:nvSpPr>
          <p:cNvPr id="5" name="页脚占位符 4"/>
          <p:cNvSpPr>
            <a:spLocks noGrp="1"/>
          </p:cNvSpPr>
          <p:nvPr>
            <p:ph type="ftr" sz="quarter" idx="11"/>
          </p:nvPr>
        </p:nvSpPr>
        <p:spPr/>
        <p:txBody>
          <a:bodyPr/>
          <a:lstStyle/>
          <a:p>
            <a:pPr>
              <a:defRPr/>
            </a:pPr>
            <a:r>
              <a:rPr lang="en-US" altLang="zh-CN" smtClean="0">
                <a:effectLst>
                  <a:outerShdw blurRad="38100" dist="38100" dir="2700000" algn="tl">
                    <a:srgbClr val="000000">
                      <a:alpha val="43137"/>
                    </a:srgbClr>
                  </a:outerShdw>
                </a:effectLst>
              </a:rPr>
              <a:t>SEG - Software Engineering Group</a:t>
            </a:r>
            <a:endParaRPr lang="en-US" altLang="en-US" dirty="0">
              <a:effectLst>
                <a:outerShdw blurRad="38100" dist="38100" dir="2700000" algn="tl">
                  <a:srgbClr val="000000">
                    <a:alpha val="43137"/>
                  </a:srgbClr>
                </a:outerShdw>
              </a:effectLst>
            </a:endParaRPr>
          </a:p>
        </p:txBody>
      </p:sp>
      <p:sp>
        <p:nvSpPr>
          <p:cNvPr id="6" name="灯片编号占位符 5"/>
          <p:cNvSpPr>
            <a:spLocks noGrp="1"/>
          </p:cNvSpPr>
          <p:nvPr>
            <p:ph type="sldNum" sz="quarter" idx="12"/>
          </p:nvPr>
        </p:nvSpPr>
        <p:spPr/>
        <p:txBody>
          <a:bodyPr/>
          <a:lstStyle/>
          <a:p>
            <a:pPr>
              <a:defRPr/>
            </a:pPr>
            <a:fld id="{35D07BA9-9AE6-4080-8D64-55533AFBC995}" type="slidenum">
              <a:rPr lang="en-US" altLang="zh-CN" smtClean="0"/>
              <a:pPr>
                <a:defRPr/>
              </a:pPr>
              <a:t>58</a:t>
            </a:fld>
            <a:endParaRPr lang="en-US" altLang="zh-CN" dirty="0"/>
          </a:p>
        </p:txBody>
      </p:sp>
    </p:spTree>
    <p:extLst>
      <p:ext uri="{BB962C8B-B14F-4D97-AF65-F5344CB8AC3E}">
        <p14:creationId xmlns:p14="http://schemas.microsoft.com/office/powerpoint/2010/main" val="31687278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smtClean="0"/>
              <a:t>以机器为中心的计算</a:t>
            </a:r>
            <a:endParaRPr lang="en-US" dirty="0"/>
          </a:p>
        </p:txBody>
      </p:sp>
      <p:sp>
        <p:nvSpPr>
          <p:cNvPr id="3" name="内容占位符 2"/>
          <p:cNvSpPr>
            <a:spLocks noGrp="1"/>
          </p:cNvSpPr>
          <p:nvPr>
            <p:ph idx="1"/>
          </p:nvPr>
        </p:nvSpPr>
        <p:spPr/>
        <p:txBody>
          <a:bodyPr/>
          <a:lstStyle/>
          <a:p>
            <a:r>
              <a:rPr lang="zh-CN" altLang="en-US" b="1" dirty="0" smtClean="0"/>
              <a:t>最早期的程序员以</a:t>
            </a:r>
            <a:r>
              <a:rPr lang="en-US" altLang="zh-CN" b="1" dirty="0" smtClean="0"/>
              <a:t>0</a:t>
            </a:r>
            <a:r>
              <a:rPr lang="zh-CN" altLang="en-US" b="1" dirty="0" smtClean="0"/>
              <a:t>和</a:t>
            </a:r>
            <a:r>
              <a:rPr lang="en-US" altLang="zh-CN" b="1" dirty="0" smtClean="0"/>
              <a:t>1</a:t>
            </a:r>
            <a:r>
              <a:rPr lang="zh-CN" altLang="en-US" b="1" dirty="0" smtClean="0"/>
              <a:t>编写机器指令进行开发</a:t>
            </a:r>
            <a:endParaRPr lang="en-US" altLang="zh-CN" b="1" dirty="0" smtClean="0"/>
          </a:p>
          <a:p>
            <a:pPr lvl="1"/>
            <a:r>
              <a:rPr lang="zh-CN" altLang="en-US" dirty="0" smtClean="0"/>
              <a:t>完全面向机器进行开发的方式</a:t>
            </a:r>
            <a:endParaRPr lang="en-US" altLang="zh-CN" dirty="0" smtClean="0"/>
          </a:p>
          <a:p>
            <a:r>
              <a:rPr lang="zh-CN" altLang="en-US" b="1" dirty="0" smtClean="0"/>
              <a:t>汇编语言通过助记符提高效率</a:t>
            </a:r>
            <a:endParaRPr lang="en-US" altLang="zh-CN" b="1" dirty="0" smtClean="0"/>
          </a:p>
          <a:p>
            <a:pPr lvl="1"/>
            <a:r>
              <a:rPr lang="zh-CN" altLang="en-US" dirty="0" smtClean="0"/>
              <a:t>程序员仍需要针对物理地址、寄存器和</a:t>
            </a:r>
            <a:r>
              <a:rPr lang="en-US" altLang="zh-CN" dirty="0" smtClean="0"/>
              <a:t>CPU</a:t>
            </a:r>
            <a:r>
              <a:rPr lang="zh-CN" altLang="en-US" dirty="0" smtClean="0"/>
              <a:t>编写代码</a:t>
            </a:r>
            <a:endParaRPr lang="en-US" altLang="zh-CN" dirty="0" smtClean="0"/>
          </a:p>
          <a:p>
            <a:pPr lvl="1"/>
            <a:r>
              <a:rPr lang="zh-CN" altLang="en-US" dirty="0" smtClean="0"/>
              <a:t>汇编语言的出现并没有改变以机器为中心开发的方式</a:t>
            </a:r>
            <a:endParaRPr lang="en-US" altLang="zh-CN" dirty="0" smtClean="0"/>
          </a:p>
          <a:p>
            <a:pPr lvl="1"/>
            <a:r>
              <a:rPr lang="zh-CN" altLang="en-US" dirty="0" smtClean="0"/>
              <a:t>汇编语言延长了以机器为中心的计算方法的寿命</a:t>
            </a:r>
            <a:endParaRPr lang="en-US" dirty="0"/>
          </a:p>
        </p:txBody>
      </p:sp>
      <p:sp>
        <p:nvSpPr>
          <p:cNvPr id="5" name="页脚占位符 4"/>
          <p:cNvSpPr>
            <a:spLocks noGrp="1"/>
          </p:cNvSpPr>
          <p:nvPr>
            <p:ph type="ftr" sz="quarter" idx="11"/>
          </p:nvPr>
        </p:nvSpPr>
        <p:spPr/>
        <p:txBody>
          <a:bodyPr/>
          <a:lstStyle/>
          <a:p>
            <a:pPr>
              <a:defRPr/>
            </a:pPr>
            <a:r>
              <a:rPr lang="en-US" altLang="zh-CN" smtClean="0">
                <a:effectLst>
                  <a:outerShdw blurRad="38100" dist="38100" dir="2700000" algn="tl">
                    <a:srgbClr val="000000">
                      <a:alpha val="43137"/>
                    </a:srgbClr>
                  </a:outerShdw>
                </a:effectLst>
              </a:rPr>
              <a:t>SEG - Software Engineering Group</a:t>
            </a:r>
            <a:endParaRPr lang="en-US" altLang="en-US" dirty="0">
              <a:effectLst>
                <a:outerShdw blurRad="38100" dist="38100" dir="2700000" algn="tl">
                  <a:srgbClr val="000000">
                    <a:alpha val="43137"/>
                  </a:srgbClr>
                </a:outerShdw>
              </a:effectLst>
            </a:endParaRPr>
          </a:p>
        </p:txBody>
      </p:sp>
      <p:sp>
        <p:nvSpPr>
          <p:cNvPr id="6" name="灯片编号占位符 5"/>
          <p:cNvSpPr>
            <a:spLocks noGrp="1"/>
          </p:cNvSpPr>
          <p:nvPr>
            <p:ph type="sldNum" sz="quarter" idx="12"/>
          </p:nvPr>
        </p:nvSpPr>
        <p:spPr/>
        <p:txBody>
          <a:bodyPr/>
          <a:lstStyle/>
          <a:p>
            <a:pPr>
              <a:defRPr/>
            </a:pPr>
            <a:fld id="{35D07BA9-9AE6-4080-8D64-55533AFBC995}" type="slidenum">
              <a:rPr lang="en-US" altLang="zh-CN" smtClean="0"/>
              <a:pPr>
                <a:defRPr/>
              </a:pPr>
              <a:t>59</a:t>
            </a:fld>
            <a:endParaRPr lang="en-US" altLang="zh-CN" dirty="0"/>
          </a:p>
        </p:txBody>
      </p:sp>
    </p:spTree>
    <p:extLst>
      <p:ext uri="{BB962C8B-B14F-4D97-AF65-F5344CB8AC3E}">
        <p14:creationId xmlns:p14="http://schemas.microsoft.com/office/powerpoint/2010/main" val="23067849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zh-CN" altLang="en-US" sz="3600" b="1" smtClean="0"/>
              <a:t>东京证券交易软件</a:t>
            </a:r>
          </a:p>
        </p:txBody>
      </p:sp>
      <p:pic>
        <p:nvPicPr>
          <p:cNvPr id="10243" name="pic0" descr="11月1日上午东京股市因系统故障暂停交易"/>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8" y="1428750"/>
            <a:ext cx="5857875" cy="464343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244" name="Text Box 4"/>
          <p:cNvSpPr txBox="1">
            <a:spLocks noChangeArrowheads="1"/>
          </p:cNvSpPr>
          <p:nvPr/>
        </p:nvSpPr>
        <p:spPr bwMode="auto">
          <a:xfrm>
            <a:off x="6429375" y="2143125"/>
            <a:ext cx="2484438"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2800">
                <a:latin typeface="Symbol" panose="05050102010706020507" pitchFamily="18" charset="2"/>
                <a:ea typeface="黑体" panose="02010609060101010101" pitchFamily="49" charset="-122"/>
              </a:rPr>
              <a:t>2005</a:t>
            </a:r>
            <a:r>
              <a:rPr kumimoji="0" lang="zh-CN" altLang="en-US" sz="2800">
                <a:latin typeface="Symbol" panose="05050102010706020507" pitchFamily="18" charset="2"/>
                <a:ea typeface="黑体" panose="02010609060101010101" pitchFamily="49" charset="-122"/>
              </a:rPr>
              <a:t>年</a:t>
            </a:r>
            <a:r>
              <a:rPr kumimoji="0" lang="en-US" altLang="zh-CN" sz="2800">
                <a:latin typeface="Symbol" panose="05050102010706020507" pitchFamily="18" charset="2"/>
                <a:ea typeface="黑体" panose="02010609060101010101" pitchFamily="49" charset="-122"/>
              </a:rPr>
              <a:t>11</a:t>
            </a:r>
            <a:r>
              <a:rPr kumimoji="0" lang="zh-CN" altLang="en-US" sz="2800">
                <a:latin typeface="Symbol" panose="05050102010706020507" pitchFamily="18" charset="2"/>
                <a:ea typeface="黑体" panose="02010609060101010101" pitchFamily="49" charset="-122"/>
              </a:rPr>
              <a:t>月</a:t>
            </a:r>
            <a:r>
              <a:rPr kumimoji="0" lang="en-US" altLang="zh-CN" sz="2800">
                <a:latin typeface="Symbol" panose="05050102010706020507" pitchFamily="18" charset="2"/>
                <a:ea typeface="黑体" panose="02010609060101010101" pitchFamily="49" charset="-122"/>
              </a:rPr>
              <a:t>1</a:t>
            </a:r>
            <a:r>
              <a:rPr kumimoji="0" lang="zh-CN" altLang="en-US" sz="2800">
                <a:latin typeface="Symbol" panose="05050102010706020507" pitchFamily="18" charset="2"/>
                <a:ea typeface="黑体" panose="02010609060101010101" pitchFamily="49" charset="-122"/>
              </a:rPr>
              <a:t>日，东京证券交易所因为</a:t>
            </a:r>
            <a:r>
              <a:rPr kumimoji="0" lang="zh-CN" altLang="en-US" sz="2800" b="1">
                <a:solidFill>
                  <a:srgbClr val="FF0000"/>
                </a:solidFill>
                <a:latin typeface="Symbol" panose="05050102010706020507" pitchFamily="18" charset="2"/>
                <a:ea typeface="黑体" panose="02010609060101010101" pitchFamily="49" charset="-122"/>
              </a:rPr>
              <a:t>软件升级出现系统故障</a:t>
            </a:r>
            <a:r>
              <a:rPr kumimoji="0" lang="zh-CN" altLang="en-US" sz="2800">
                <a:latin typeface="Symbol" panose="05050102010706020507" pitchFamily="18" charset="2"/>
                <a:ea typeface="黑体" panose="02010609060101010101" pitchFamily="49" charset="-122"/>
              </a:rPr>
              <a:t>，导致早间股市“停摆” 。 </a:t>
            </a:r>
          </a:p>
        </p:txBody>
      </p:sp>
      <p:sp>
        <p:nvSpPr>
          <p:cNvPr id="2" name="页脚占位符 1"/>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3" name="灯片编号占位符 2"/>
          <p:cNvSpPr>
            <a:spLocks noGrp="1"/>
          </p:cNvSpPr>
          <p:nvPr>
            <p:ph type="sldNum" sz="quarter" idx="12"/>
          </p:nvPr>
        </p:nvSpPr>
        <p:spPr/>
        <p:txBody>
          <a:bodyPr/>
          <a:lstStyle/>
          <a:p>
            <a:fld id="{01BC1ADD-3F8F-4B26-BB0D-3825DD5F96B8}" type="slidenum">
              <a:rPr lang="en-US" altLang="zh-CN" smtClean="0"/>
              <a:pPr/>
              <a:t>6</a:t>
            </a:fld>
            <a:endParaRPr lang="en-US" altLang="zh-CN"/>
          </a:p>
        </p:txBody>
      </p:sp>
    </p:spTree>
    <p:custDataLst>
      <p:tags r:id="rId1"/>
    </p:custDataLst>
    <p:extLst>
      <p:ext uri="{BB962C8B-B14F-4D97-AF65-F5344CB8AC3E}">
        <p14:creationId xmlns:p14="http://schemas.microsoft.com/office/powerpoint/2010/main" val="6960786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从机器指令到汇编语言</a:t>
            </a:r>
            <a:endParaRPr lang="en-US" dirty="0"/>
          </a:p>
        </p:txBody>
      </p:sp>
      <p:sp>
        <p:nvSpPr>
          <p:cNvPr id="3" name="内容占位符 2"/>
          <p:cNvSpPr>
            <a:spLocks noGrp="1"/>
          </p:cNvSpPr>
          <p:nvPr>
            <p:ph idx="1"/>
          </p:nvPr>
        </p:nvSpPr>
        <p:spPr/>
        <p:txBody>
          <a:bodyPr/>
          <a:lstStyle/>
          <a:p>
            <a:r>
              <a:rPr lang="zh-CN" altLang="en-US" dirty="0" smtClean="0"/>
              <a:t>从基于</a:t>
            </a:r>
            <a:r>
              <a:rPr lang="en-US" altLang="zh-CN" dirty="0" smtClean="0"/>
              <a:t>0</a:t>
            </a:r>
            <a:r>
              <a:rPr lang="zh-CN" altLang="en-US" dirty="0" smtClean="0"/>
              <a:t>和</a:t>
            </a:r>
            <a:r>
              <a:rPr lang="en-US" altLang="zh-CN" dirty="0" smtClean="0"/>
              <a:t>1</a:t>
            </a:r>
            <a:r>
              <a:rPr lang="zh-CN" altLang="en-US" dirty="0" smtClean="0"/>
              <a:t>指令的开发到基于汇编语言的开发，实际上是提高了开发的抽象层次</a:t>
            </a:r>
            <a:endParaRPr lang="en-US" dirty="0"/>
          </a:p>
        </p:txBody>
      </p:sp>
      <p:sp>
        <p:nvSpPr>
          <p:cNvPr id="5" name="页脚占位符 4"/>
          <p:cNvSpPr>
            <a:spLocks noGrp="1"/>
          </p:cNvSpPr>
          <p:nvPr>
            <p:ph type="ftr" sz="quarter" idx="11"/>
          </p:nvPr>
        </p:nvSpPr>
        <p:spPr/>
        <p:txBody>
          <a:bodyPr/>
          <a:lstStyle/>
          <a:p>
            <a:pPr>
              <a:defRPr/>
            </a:pPr>
            <a:r>
              <a:rPr lang="en-US" altLang="zh-CN" smtClean="0">
                <a:effectLst>
                  <a:outerShdw blurRad="38100" dist="38100" dir="2700000" algn="tl">
                    <a:srgbClr val="000000">
                      <a:alpha val="43137"/>
                    </a:srgbClr>
                  </a:outerShdw>
                </a:effectLst>
              </a:rPr>
              <a:t>SEG - Software Engineering Group</a:t>
            </a:r>
            <a:endParaRPr lang="en-US" altLang="en-US" dirty="0">
              <a:effectLst>
                <a:outerShdw blurRad="38100" dist="38100" dir="2700000" algn="tl">
                  <a:srgbClr val="000000">
                    <a:alpha val="43137"/>
                  </a:srgbClr>
                </a:outerShdw>
              </a:effectLst>
            </a:endParaRPr>
          </a:p>
        </p:txBody>
      </p:sp>
      <p:sp>
        <p:nvSpPr>
          <p:cNvPr id="6" name="灯片编号占位符 5"/>
          <p:cNvSpPr>
            <a:spLocks noGrp="1"/>
          </p:cNvSpPr>
          <p:nvPr>
            <p:ph type="sldNum" sz="quarter" idx="12"/>
          </p:nvPr>
        </p:nvSpPr>
        <p:spPr/>
        <p:txBody>
          <a:bodyPr/>
          <a:lstStyle/>
          <a:p>
            <a:pPr>
              <a:defRPr/>
            </a:pPr>
            <a:fld id="{35D07BA9-9AE6-4080-8D64-55533AFBC995}" type="slidenum">
              <a:rPr lang="en-US" altLang="zh-CN" smtClean="0"/>
              <a:pPr>
                <a:defRPr/>
              </a:pPr>
              <a:t>60</a:t>
            </a:fld>
            <a:endParaRPr lang="en-US" altLang="zh-CN" dirty="0"/>
          </a:p>
        </p:txBody>
      </p:sp>
      <p:pic>
        <p:nvPicPr>
          <p:cNvPr id="1026" name="Picture 2"/>
          <p:cNvPicPr>
            <a:picLocks noChangeAspect="1" noChangeArrowheads="1"/>
          </p:cNvPicPr>
          <p:nvPr/>
        </p:nvPicPr>
        <p:blipFill>
          <a:blip r:embed="rId2" cstate="print"/>
          <a:srcRect/>
          <a:stretch>
            <a:fillRect/>
          </a:stretch>
        </p:blipFill>
        <p:spPr bwMode="auto">
          <a:xfrm>
            <a:off x="285752" y="2643182"/>
            <a:ext cx="8858280" cy="3354106"/>
          </a:xfrm>
          <a:prstGeom prst="rect">
            <a:avLst/>
          </a:prstGeom>
          <a:noFill/>
          <a:ln w="9525">
            <a:noFill/>
            <a:miter lim="800000"/>
            <a:headEnd/>
            <a:tailEnd/>
          </a:ln>
        </p:spPr>
      </p:pic>
    </p:spTree>
    <p:extLst>
      <p:ext uri="{BB962C8B-B14F-4D97-AF65-F5344CB8AC3E}">
        <p14:creationId xmlns:p14="http://schemas.microsoft.com/office/powerpoint/2010/main" val="14484260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smtClean="0"/>
              <a:t>以应用为中心的计算</a:t>
            </a:r>
            <a:r>
              <a:rPr lang="en-US" altLang="zh-CN" dirty="0" smtClean="0"/>
              <a:t>(1)</a:t>
            </a:r>
            <a:endParaRPr lang="en-US" dirty="0"/>
          </a:p>
        </p:txBody>
      </p:sp>
      <p:sp>
        <p:nvSpPr>
          <p:cNvPr id="3" name="内容占位符 2"/>
          <p:cNvSpPr>
            <a:spLocks noGrp="1"/>
          </p:cNvSpPr>
          <p:nvPr>
            <p:ph idx="1"/>
          </p:nvPr>
        </p:nvSpPr>
        <p:spPr/>
        <p:txBody>
          <a:bodyPr/>
          <a:lstStyle/>
          <a:p>
            <a:r>
              <a:rPr lang="zh-CN" altLang="en-US" dirty="0" smtClean="0"/>
              <a:t>从汇编到</a:t>
            </a:r>
            <a:r>
              <a:rPr lang="en-US" altLang="zh-CN" dirty="0" smtClean="0"/>
              <a:t>3GL</a:t>
            </a:r>
          </a:p>
          <a:p>
            <a:pPr lvl="1"/>
            <a:r>
              <a:rPr lang="zh-CN" altLang="en-US" dirty="0" smtClean="0"/>
              <a:t>第三代编程语言（</a:t>
            </a:r>
            <a:r>
              <a:rPr lang="en-US" altLang="zh-CN" dirty="0" smtClean="0"/>
              <a:t>3GL</a:t>
            </a:r>
            <a:r>
              <a:rPr lang="zh-CN" altLang="en-US" dirty="0" smtClean="0"/>
              <a:t>）的出现大大提高了生产力</a:t>
            </a:r>
            <a:endParaRPr lang="en-US" altLang="zh-CN" dirty="0" smtClean="0"/>
          </a:p>
          <a:p>
            <a:pPr lvl="2"/>
            <a:r>
              <a:rPr lang="zh-CN" altLang="en-US" dirty="0" smtClean="0"/>
              <a:t>最早的</a:t>
            </a:r>
            <a:r>
              <a:rPr lang="en-US" altLang="zh-CN" dirty="0" smtClean="0"/>
              <a:t>3GL</a:t>
            </a:r>
            <a:r>
              <a:rPr lang="zh-CN" altLang="en-US" dirty="0" smtClean="0"/>
              <a:t>，如</a:t>
            </a:r>
            <a:r>
              <a:rPr lang="en-US" altLang="zh-CN" dirty="0" smtClean="0"/>
              <a:t>FORTRAN</a:t>
            </a:r>
            <a:r>
              <a:rPr lang="zh-CN" altLang="en-US" dirty="0" smtClean="0"/>
              <a:t>和</a:t>
            </a:r>
            <a:r>
              <a:rPr lang="en-US" altLang="zh-CN" dirty="0" smtClean="0"/>
              <a:t>CORBOL</a:t>
            </a:r>
          </a:p>
          <a:p>
            <a:pPr lvl="2"/>
            <a:r>
              <a:rPr lang="zh-CN" altLang="en-US" dirty="0" smtClean="0"/>
              <a:t>结构化的</a:t>
            </a:r>
            <a:r>
              <a:rPr lang="en-US" altLang="zh-CN" dirty="0" smtClean="0"/>
              <a:t>3GL</a:t>
            </a:r>
            <a:r>
              <a:rPr lang="zh-CN" altLang="en-US" dirty="0" smtClean="0"/>
              <a:t>，如</a:t>
            </a:r>
            <a:r>
              <a:rPr lang="en-US" altLang="zh-CN" dirty="0" smtClean="0"/>
              <a:t>C</a:t>
            </a:r>
            <a:r>
              <a:rPr lang="zh-CN" altLang="en-US" dirty="0" smtClean="0"/>
              <a:t>和</a:t>
            </a:r>
            <a:r>
              <a:rPr lang="en-US" altLang="zh-CN" dirty="0" smtClean="0"/>
              <a:t>PASCAL</a:t>
            </a:r>
          </a:p>
          <a:p>
            <a:pPr lvl="2"/>
            <a:r>
              <a:rPr lang="zh-CN" altLang="en-US" dirty="0" smtClean="0"/>
              <a:t>面向对象的</a:t>
            </a:r>
            <a:r>
              <a:rPr lang="en-US" altLang="zh-CN" dirty="0" smtClean="0"/>
              <a:t>3GL</a:t>
            </a:r>
            <a:r>
              <a:rPr lang="zh-CN" altLang="en-US" dirty="0" smtClean="0"/>
              <a:t>，如</a:t>
            </a:r>
            <a:r>
              <a:rPr lang="en-US" altLang="zh-CN" dirty="0" smtClean="0"/>
              <a:t>Smalltalk</a:t>
            </a:r>
            <a:r>
              <a:rPr lang="zh-CN" altLang="en-US" dirty="0" smtClean="0"/>
              <a:t>和</a:t>
            </a:r>
            <a:r>
              <a:rPr lang="en-US" altLang="zh-CN" dirty="0" smtClean="0"/>
              <a:t>C++</a:t>
            </a:r>
          </a:p>
          <a:p>
            <a:pPr lvl="1"/>
            <a:endParaRPr lang="en-US" dirty="0"/>
          </a:p>
        </p:txBody>
      </p:sp>
      <p:sp>
        <p:nvSpPr>
          <p:cNvPr id="5" name="页脚占位符 4"/>
          <p:cNvSpPr>
            <a:spLocks noGrp="1"/>
          </p:cNvSpPr>
          <p:nvPr>
            <p:ph type="ftr" sz="quarter" idx="11"/>
          </p:nvPr>
        </p:nvSpPr>
        <p:spPr/>
        <p:txBody>
          <a:bodyPr/>
          <a:lstStyle/>
          <a:p>
            <a:pPr>
              <a:defRPr/>
            </a:pPr>
            <a:r>
              <a:rPr lang="en-US" altLang="zh-CN" smtClean="0">
                <a:effectLst>
                  <a:outerShdw blurRad="38100" dist="38100" dir="2700000" algn="tl">
                    <a:srgbClr val="000000">
                      <a:alpha val="43137"/>
                    </a:srgbClr>
                  </a:outerShdw>
                </a:effectLst>
              </a:rPr>
              <a:t>SEG - Software Engineering Group</a:t>
            </a:r>
            <a:endParaRPr lang="en-US" altLang="en-US" dirty="0">
              <a:effectLst>
                <a:outerShdw blurRad="38100" dist="38100" dir="2700000" algn="tl">
                  <a:srgbClr val="000000">
                    <a:alpha val="43137"/>
                  </a:srgbClr>
                </a:outerShdw>
              </a:effectLst>
            </a:endParaRPr>
          </a:p>
        </p:txBody>
      </p:sp>
      <p:sp>
        <p:nvSpPr>
          <p:cNvPr id="6" name="灯片编号占位符 5"/>
          <p:cNvSpPr>
            <a:spLocks noGrp="1"/>
          </p:cNvSpPr>
          <p:nvPr>
            <p:ph type="sldNum" sz="quarter" idx="12"/>
          </p:nvPr>
        </p:nvSpPr>
        <p:spPr/>
        <p:txBody>
          <a:bodyPr/>
          <a:lstStyle/>
          <a:p>
            <a:pPr>
              <a:defRPr/>
            </a:pPr>
            <a:fld id="{35D07BA9-9AE6-4080-8D64-55533AFBC995}" type="slidenum">
              <a:rPr lang="en-US" altLang="zh-CN" smtClean="0"/>
              <a:pPr>
                <a:defRPr/>
              </a:pPr>
              <a:t>61</a:t>
            </a:fld>
            <a:endParaRPr lang="en-US" altLang="zh-CN" dirty="0"/>
          </a:p>
        </p:txBody>
      </p:sp>
      <p:pic>
        <p:nvPicPr>
          <p:cNvPr id="2051" name="Picture 3"/>
          <p:cNvPicPr>
            <a:picLocks noChangeAspect="1" noChangeArrowheads="1"/>
          </p:cNvPicPr>
          <p:nvPr/>
        </p:nvPicPr>
        <p:blipFill>
          <a:blip r:embed="rId2" cstate="print"/>
          <a:srcRect/>
          <a:stretch>
            <a:fillRect/>
          </a:stretch>
        </p:blipFill>
        <p:spPr bwMode="auto">
          <a:xfrm>
            <a:off x="2690818" y="3714752"/>
            <a:ext cx="3452818" cy="2357454"/>
          </a:xfrm>
          <a:prstGeom prst="rect">
            <a:avLst/>
          </a:prstGeom>
          <a:noFill/>
          <a:ln w="9525">
            <a:noFill/>
            <a:miter lim="800000"/>
            <a:headEnd/>
            <a:tailEnd/>
          </a:ln>
        </p:spPr>
      </p:pic>
    </p:spTree>
    <p:extLst>
      <p:ext uri="{BB962C8B-B14F-4D97-AF65-F5344CB8AC3E}">
        <p14:creationId xmlns:p14="http://schemas.microsoft.com/office/powerpoint/2010/main" val="28835574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以应用为中心的计算</a:t>
            </a:r>
            <a:r>
              <a:rPr lang="en-US" altLang="zh-CN" dirty="0" smtClean="0"/>
              <a:t>(2)</a:t>
            </a:r>
            <a:endParaRPr lang="en-US" dirty="0"/>
          </a:p>
        </p:txBody>
      </p:sp>
      <p:sp>
        <p:nvSpPr>
          <p:cNvPr id="3" name="内容占位符 2"/>
          <p:cNvSpPr>
            <a:spLocks noGrp="1"/>
          </p:cNvSpPr>
          <p:nvPr>
            <p:ph idx="1"/>
          </p:nvPr>
        </p:nvSpPr>
        <p:spPr>
          <a:xfrm>
            <a:off x="500034" y="1357298"/>
            <a:ext cx="4929222" cy="4789487"/>
          </a:xfrm>
        </p:spPr>
        <p:txBody>
          <a:bodyPr/>
          <a:lstStyle/>
          <a:p>
            <a:r>
              <a:rPr lang="zh-CN" altLang="en-US" dirty="0" smtClean="0"/>
              <a:t>操作系统</a:t>
            </a:r>
            <a:endParaRPr lang="en-US" altLang="zh-CN" dirty="0" smtClean="0"/>
          </a:p>
          <a:p>
            <a:pPr lvl="1"/>
            <a:r>
              <a:rPr lang="en-US" dirty="0" smtClean="0"/>
              <a:t>3</a:t>
            </a:r>
            <a:r>
              <a:rPr lang="en-US" altLang="zh-CN" dirty="0" smtClean="0"/>
              <a:t>GL</a:t>
            </a:r>
            <a:r>
              <a:rPr lang="zh-CN" altLang="en-US" dirty="0" smtClean="0"/>
              <a:t>提高了编程语言的抽象层次，而操作系统则提升了计算平台的抽象层次</a:t>
            </a:r>
            <a:endParaRPr lang="en-US" altLang="zh-CN" dirty="0" smtClean="0"/>
          </a:p>
          <a:p>
            <a:r>
              <a:rPr lang="zh-CN" altLang="en-US" dirty="0" smtClean="0"/>
              <a:t>虚拟机</a:t>
            </a:r>
            <a:endParaRPr lang="en-US" altLang="zh-CN" dirty="0" smtClean="0"/>
          </a:p>
          <a:p>
            <a:pPr lvl="1"/>
            <a:r>
              <a:rPr lang="zh-CN" altLang="en-US" dirty="0" smtClean="0"/>
              <a:t>虚拟机执行语言编译器产生的中间代码</a:t>
            </a:r>
            <a:endParaRPr lang="en-US" altLang="zh-CN" dirty="0" smtClean="0"/>
          </a:p>
          <a:p>
            <a:pPr lvl="1"/>
            <a:r>
              <a:rPr lang="zh-CN" altLang="en-US" dirty="0" smtClean="0"/>
              <a:t>中间代码可以独立于操作系统</a:t>
            </a:r>
            <a:endParaRPr lang="en-US" dirty="0"/>
          </a:p>
        </p:txBody>
      </p:sp>
      <p:sp>
        <p:nvSpPr>
          <p:cNvPr id="5" name="页脚占位符 4"/>
          <p:cNvSpPr>
            <a:spLocks noGrp="1"/>
          </p:cNvSpPr>
          <p:nvPr>
            <p:ph type="ftr" sz="quarter" idx="11"/>
          </p:nvPr>
        </p:nvSpPr>
        <p:spPr/>
        <p:txBody>
          <a:bodyPr/>
          <a:lstStyle/>
          <a:p>
            <a:pPr>
              <a:defRPr/>
            </a:pPr>
            <a:r>
              <a:rPr lang="en-US" altLang="zh-CN" smtClean="0">
                <a:effectLst>
                  <a:outerShdw blurRad="38100" dist="38100" dir="2700000" algn="tl">
                    <a:srgbClr val="000000">
                      <a:alpha val="43137"/>
                    </a:srgbClr>
                  </a:outerShdw>
                </a:effectLst>
              </a:rPr>
              <a:t>SEG - Software Engineering Group</a:t>
            </a:r>
            <a:endParaRPr lang="en-US" altLang="en-US" dirty="0">
              <a:effectLst>
                <a:outerShdw blurRad="38100" dist="38100" dir="2700000" algn="tl">
                  <a:srgbClr val="000000">
                    <a:alpha val="43137"/>
                  </a:srgbClr>
                </a:outerShdw>
              </a:effectLst>
            </a:endParaRPr>
          </a:p>
        </p:txBody>
      </p:sp>
      <p:sp>
        <p:nvSpPr>
          <p:cNvPr id="6" name="灯片编号占位符 5"/>
          <p:cNvSpPr>
            <a:spLocks noGrp="1"/>
          </p:cNvSpPr>
          <p:nvPr>
            <p:ph type="sldNum" sz="quarter" idx="12"/>
          </p:nvPr>
        </p:nvSpPr>
        <p:spPr/>
        <p:txBody>
          <a:bodyPr/>
          <a:lstStyle/>
          <a:p>
            <a:pPr>
              <a:defRPr/>
            </a:pPr>
            <a:fld id="{35D07BA9-9AE6-4080-8D64-55533AFBC995}" type="slidenum">
              <a:rPr lang="en-US" altLang="zh-CN" smtClean="0"/>
              <a:pPr>
                <a:defRPr/>
              </a:pPr>
              <a:t>62</a:t>
            </a:fld>
            <a:endParaRPr lang="en-US" altLang="zh-CN" dirty="0"/>
          </a:p>
        </p:txBody>
      </p:sp>
      <p:pic>
        <p:nvPicPr>
          <p:cNvPr id="1026" name="Picture 2"/>
          <p:cNvPicPr>
            <a:picLocks noChangeAspect="1" noChangeArrowheads="1"/>
          </p:cNvPicPr>
          <p:nvPr/>
        </p:nvPicPr>
        <p:blipFill>
          <a:blip r:embed="rId2" cstate="print"/>
          <a:srcRect/>
          <a:stretch>
            <a:fillRect/>
          </a:stretch>
        </p:blipFill>
        <p:spPr bwMode="auto">
          <a:xfrm>
            <a:off x="5429224" y="1643050"/>
            <a:ext cx="3714776" cy="4214842"/>
          </a:xfrm>
          <a:prstGeom prst="rect">
            <a:avLst/>
          </a:prstGeom>
          <a:noFill/>
          <a:ln w="9525">
            <a:noFill/>
            <a:miter lim="800000"/>
            <a:headEnd/>
            <a:tailEnd/>
          </a:ln>
        </p:spPr>
      </p:pic>
    </p:spTree>
    <p:extLst>
      <p:ext uri="{BB962C8B-B14F-4D97-AF65-F5344CB8AC3E}">
        <p14:creationId xmlns:p14="http://schemas.microsoft.com/office/powerpoint/2010/main" val="26834559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以企业为中心的计算</a:t>
            </a:r>
            <a:endParaRPr lang="en-US" dirty="0"/>
          </a:p>
        </p:txBody>
      </p:sp>
      <p:sp>
        <p:nvSpPr>
          <p:cNvPr id="3" name="内容占位符 2"/>
          <p:cNvSpPr>
            <a:spLocks noGrp="1"/>
          </p:cNvSpPr>
          <p:nvPr>
            <p:ph idx="1"/>
          </p:nvPr>
        </p:nvSpPr>
        <p:spPr/>
        <p:txBody>
          <a:bodyPr/>
          <a:lstStyle/>
          <a:p>
            <a:r>
              <a:rPr lang="zh-CN" altLang="en-US" b="1" dirty="0" smtClean="0"/>
              <a:t>基于组件开发</a:t>
            </a:r>
            <a:endParaRPr lang="en-US" altLang="zh-CN" b="1" dirty="0" smtClean="0"/>
          </a:p>
          <a:p>
            <a:pPr lvl="1"/>
            <a:r>
              <a:rPr lang="zh-CN" altLang="en-US" dirty="0" smtClean="0"/>
              <a:t>基于组件开发吸取了工业生产过程的经验，致力于创建一个用于可交换组件组装应用程序的世界。</a:t>
            </a:r>
            <a:endParaRPr lang="en-US" altLang="zh-CN" dirty="0" smtClean="0"/>
          </a:p>
          <a:p>
            <a:r>
              <a:rPr lang="zh-CN" altLang="en-US" b="1" dirty="0" smtClean="0"/>
              <a:t>分布式计算</a:t>
            </a:r>
            <a:endParaRPr lang="en-US" altLang="zh-CN" b="1" dirty="0" smtClean="0"/>
          </a:p>
          <a:p>
            <a:pPr lvl="1"/>
            <a:r>
              <a:rPr lang="zh-CN" altLang="en-US" dirty="0" smtClean="0"/>
              <a:t>随着网络的产生，计算从单一</a:t>
            </a:r>
            <a:r>
              <a:rPr lang="en-US" altLang="zh-CN" dirty="0" smtClean="0"/>
              <a:t>CPU</a:t>
            </a:r>
            <a:r>
              <a:rPr lang="zh-CN" altLang="en-US" dirty="0" smtClean="0"/>
              <a:t>、机器发展到了分布在网络节点各处的新形态。</a:t>
            </a:r>
            <a:endParaRPr lang="en-US" altLang="zh-CN" dirty="0" smtClean="0"/>
          </a:p>
          <a:p>
            <a:r>
              <a:rPr lang="zh-CN" altLang="en-US" b="1" dirty="0" smtClean="0"/>
              <a:t>中间件</a:t>
            </a:r>
            <a:endParaRPr lang="en-US" altLang="zh-CN" b="1" dirty="0" smtClean="0"/>
          </a:p>
          <a:p>
            <a:pPr lvl="1"/>
            <a:r>
              <a:rPr lang="zh-CN" altLang="en-US" dirty="0" smtClean="0"/>
              <a:t>分布式计算的发展使通过底层网络协议在不同处理器之间传递消息成为新的需求，即</a:t>
            </a:r>
            <a:r>
              <a:rPr lang="zh-CN" altLang="en-US" dirty="0" smtClean="0">
                <a:effectLst>
                  <a:outerShdw blurRad="38100" dist="38100" dir="2700000" algn="tl">
                    <a:srgbClr val="000000">
                      <a:alpha val="43137"/>
                    </a:srgbClr>
                  </a:outerShdw>
                </a:effectLst>
              </a:rPr>
              <a:t>屏蔽底层的异构性</a:t>
            </a:r>
            <a:endParaRPr lang="en-US" altLang="zh-CN" dirty="0" smtClean="0">
              <a:effectLst>
                <a:outerShdw blurRad="38100" dist="38100" dir="2700000" algn="tl">
                  <a:srgbClr val="000000">
                    <a:alpha val="43137"/>
                  </a:srgbClr>
                </a:outerShdw>
              </a:effectLst>
            </a:endParaRPr>
          </a:p>
          <a:p>
            <a:pPr lvl="1"/>
            <a:r>
              <a:rPr lang="zh-CN" altLang="en-US" dirty="0" smtClean="0"/>
              <a:t>中间件便是在这样的需求下产生出来的</a:t>
            </a:r>
            <a:endParaRPr lang="en-US" dirty="0"/>
          </a:p>
        </p:txBody>
      </p:sp>
      <p:sp>
        <p:nvSpPr>
          <p:cNvPr id="5" name="页脚占位符 4"/>
          <p:cNvSpPr>
            <a:spLocks noGrp="1"/>
          </p:cNvSpPr>
          <p:nvPr>
            <p:ph type="ftr" sz="quarter" idx="11"/>
          </p:nvPr>
        </p:nvSpPr>
        <p:spPr/>
        <p:txBody>
          <a:bodyPr/>
          <a:lstStyle/>
          <a:p>
            <a:pPr>
              <a:defRPr/>
            </a:pPr>
            <a:r>
              <a:rPr lang="en-US" altLang="zh-CN" smtClean="0">
                <a:effectLst>
                  <a:outerShdw blurRad="38100" dist="38100" dir="2700000" algn="tl">
                    <a:srgbClr val="000000">
                      <a:alpha val="43137"/>
                    </a:srgbClr>
                  </a:outerShdw>
                </a:effectLst>
              </a:rPr>
              <a:t>SEG - Software Engineering Group</a:t>
            </a:r>
            <a:endParaRPr lang="en-US" altLang="en-US" dirty="0">
              <a:effectLst>
                <a:outerShdw blurRad="38100" dist="38100" dir="2700000" algn="tl">
                  <a:srgbClr val="000000">
                    <a:alpha val="43137"/>
                  </a:srgbClr>
                </a:outerShdw>
              </a:effectLst>
            </a:endParaRPr>
          </a:p>
        </p:txBody>
      </p:sp>
      <p:sp>
        <p:nvSpPr>
          <p:cNvPr id="6" name="灯片编号占位符 5"/>
          <p:cNvSpPr>
            <a:spLocks noGrp="1"/>
          </p:cNvSpPr>
          <p:nvPr>
            <p:ph type="sldNum" sz="quarter" idx="12"/>
          </p:nvPr>
        </p:nvSpPr>
        <p:spPr/>
        <p:txBody>
          <a:bodyPr/>
          <a:lstStyle/>
          <a:p>
            <a:pPr>
              <a:defRPr/>
            </a:pPr>
            <a:fld id="{35D07BA9-9AE6-4080-8D64-55533AFBC995}" type="slidenum">
              <a:rPr lang="en-US" altLang="zh-CN" smtClean="0"/>
              <a:pPr>
                <a:defRPr/>
              </a:pPr>
              <a:t>63</a:t>
            </a:fld>
            <a:endParaRPr lang="en-US" altLang="zh-CN" dirty="0"/>
          </a:p>
        </p:txBody>
      </p:sp>
    </p:spTree>
    <p:extLst>
      <p:ext uri="{BB962C8B-B14F-4D97-AF65-F5344CB8AC3E}">
        <p14:creationId xmlns:p14="http://schemas.microsoft.com/office/powerpoint/2010/main" val="198275844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中间件</a:t>
            </a:r>
            <a:endParaRPr lang="en-US" dirty="0"/>
          </a:p>
        </p:txBody>
      </p:sp>
      <p:sp>
        <p:nvSpPr>
          <p:cNvPr id="5" name="页脚占位符 4"/>
          <p:cNvSpPr>
            <a:spLocks noGrp="1"/>
          </p:cNvSpPr>
          <p:nvPr>
            <p:ph type="ftr" sz="quarter" idx="11"/>
          </p:nvPr>
        </p:nvSpPr>
        <p:spPr/>
        <p:txBody>
          <a:bodyPr/>
          <a:lstStyle/>
          <a:p>
            <a:pPr>
              <a:defRPr/>
            </a:pPr>
            <a:r>
              <a:rPr lang="en-US" altLang="zh-CN" smtClean="0">
                <a:effectLst>
                  <a:outerShdw blurRad="38100" dist="38100" dir="2700000" algn="tl">
                    <a:srgbClr val="000000">
                      <a:alpha val="43137"/>
                    </a:srgbClr>
                  </a:outerShdw>
                </a:effectLst>
              </a:rPr>
              <a:t>SEG - Software Engineering Group</a:t>
            </a:r>
            <a:endParaRPr lang="en-US" altLang="en-US" dirty="0">
              <a:effectLst>
                <a:outerShdw blurRad="38100" dist="38100" dir="2700000" algn="tl">
                  <a:srgbClr val="000000">
                    <a:alpha val="43137"/>
                  </a:srgbClr>
                </a:outerShdw>
              </a:effectLst>
            </a:endParaRPr>
          </a:p>
        </p:txBody>
      </p:sp>
      <p:sp>
        <p:nvSpPr>
          <p:cNvPr id="6" name="灯片编号占位符 5"/>
          <p:cNvSpPr>
            <a:spLocks noGrp="1"/>
          </p:cNvSpPr>
          <p:nvPr>
            <p:ph type="sldNum" sz="quarter" idx="12"/>
          </p:nvPr>
        </p:nvSpPr>
        <p:spPr/>
        <p:txBody>
          <a:bodyPr/>
          <a:lstStyle/>
          <a:p>
            <a:pPr>
              <a:defRPr/>
            </a:pPr>
            <a:fld id="{35D07BA9-9AE6-4080-8D64-55533AFBC995}" type="slidenum">
              <a:rPr lang="en-US" altLang="zh-CN" smtClean="0"/>
              <a:pPr>
                <a:defRPr/>
              </a:pPr>
              <a:t>64</a:t>
            </a:fld>
            <a:endParaRPr lang="en-US" altLang="zh-CN" dirty="0"/>
          </a:p>
        </p:txBody>
      </p:sp>
      <p:sp>
        <p:nvSpPr>
          <p:cNvPr id="20" name="Rectangle 3"/>
          <p:cNvSpPr>
            <a:spLocks noChangeArrowheads="1"/>
          </p:cNvSpPr>
          <p:nvPr/>
        </p:nvSpPr>
        <p:spPr bwMode="auto">
          <a:xfrm>
            <a:off x="304800" y="4676764"/>
            <a:ext cx="2819400" cy="914400"/>
          </a:xfrm>
          <a:prstGeom prst="rect">
            <a:avLst/>
          </a:prstGeom>
          <a:solidFill>
            <a:srgbClr val="CC99FF"/>
          </a:solidFill>
          <a:ln w="9525">
            <a:miter lim="800000"/>
            <a:headEnd/>
            <a:tailEnd/>
          </a:ln>
          <a:effectLst/>
          <a:scene3d>
            <a:camera prst="legacyObliqueTopRight"/>
            <a:lightRig rig="legacyFlat3" dir="b"/>
          </a:scene3d>
          <a:sp3d extrusionH="887400" prstMaterial="legacyMatte">
            <a:bevelT w="13500" h="13500" prst="angle"/>
            <a:bevelB w="13500" h="13500" prst="angle"/>
            <a:extrusionClr>
              <a:srgbClr val="CC99FF"/>
            </a:extrusionClr>
          </a:sp3d>
        </p:spPr>
        <p:txBody>
          <a:bodyPr wrap="none" anchor="ctr">
            <a:flatTx/>
          </a:bodyPr>
          <a:lstStyle/>
          <a:p>
            <a:pPr algn="ctr">
              <a:spcBef>
                <a:spcPct val="50000"/>
              </a:spcBef>
              <a:defRPr/>
            </a:pPr>
            <a:r>
              <a:rPr lang="zh-CN" altLang="en-US" sz="3600" b="1">
                <a:solidFill>
                  <a:schemeClr val="accent2"/>
                </a:solidFill>
                <a:effectLst>
                  <a:outerShdw blurRad="38100" dist="38100" dir="2700000" algn="tl">
                    <a:srgbClr val="000000"/>
                  </a:outerShdw>
                </a:effectLst>
                <a:latin typeface="Tahoma" pitchFamily="34" charset="0"/>
                <a:ea typeface="华文隶书" pitchFamily="2" charset="-122"/>
              </a:rPr>
              <a:t>硬件平台</a:t>
            </a:r>
          </a:p>
        </p:txBody>
      </p:sp>
      <p:sp>
        <p:nvSpPr>
          <p:cNvPr id="21" name="Rectangle 4"/>
          <p:cNvSpPr>
            <a:spLocks noChangeArrowheads="1"/>
          </p:cNvSpPr>
          <p:nvPr/>
        </p:nvSpPr>
        <p:spPr bwMode="auto">
          <a:xfrm>
            <a:off x="304800" y="3762364"/>
            <a:ext cx="2819400" cy="914400"/>
          </a:xfrm>
          <a:prstGeom prst="rect">
            <a:avLst/>
          </a:prstGeom>
          <a:solidFill>
            <a:schemeClr val="accent1"/>
          </a:solidFill>
          <a:ln w="9525">
            <a:miter lim="800000"/>
            <a:headEnd/>
            <a:tailEnd/>
          </a:ln>
          <a:effectLst/>
          <a:scene3d>
            <a:camera prst="legacyObliqueTopRight"/>
            <a:lightRig rig="legacyFlat3" dir="b"/>
          </a:scene3d>
          <a:sp3d extrusionH="887400" prstMaterial="legacyMatte">
            <a:bevelT w="13500" h="13500" prst="angle"/>
            <a:bevelB w="13500" h="13500" prst="angle"/>
            <a:extrusionClr>
              <a:schemeClr val="accent1"/>
            </a:extrusionClr>
          </a:sp3d>
        </p:spPr>
        <p:txBody>
          <a:bodyPr wrap="none" anchor="ctr">
            <a:flatTx/>
          </a:bodyPr>
          <a:lstStyle/>
          <a:p>
            <a:pPr algn="ctr">
              <a:spcBef>
                <a:spcPct val="50000"/>
              </a:spcBef>
              <a:defRPr/>
            </a:pPr>
            <a:r>
              <a:rPr lang="zh-CN" altLang="en-US" sz="3600" b="1">
                <a:solidFill>
                  <a:schemeClr val="accent2"/>
                </a:solidFill>
                <a:effectLst>
                  <a:outerShdw blurRad="38100" dist="38100" dir="2700000" algn="tl">
                    <a:srgbClr val="000000"/>
                  </a:outerShdw>
                </a:effectLst>
                <a:latin typeface="Tahoma" pitchFamily="34" charset="0"/>
                <a:ea typeface="华文隶书" pitchFamily="2" charset="-122"/>
              </a:rPr>
              <a:t>系统软件</a:t>
            </a:r>
          </a:p>
        </p:txBody>
      </p:sp>
      <p:sp>
        <p:nvSpPr>
          <p:cNvPr id="22" name="Rectangle 5"/>
          <p:cNvSpPr>
            <a:spLocks noChangeArrowheads="1"/>
          </p:cNvSpPr>
          <p:nvPr/>
        </p:nvSpPr>
        <p:spPr bwMode="auto">
          <a:xfrm>
            <a:off x="304800" y="2847964"/>
            <a:ext cx="2820140" cy="914400"/>
          </a:xfrm>
          <a:prstGeom prst="rect">
            <a:avLst/>
          </a:prstGeom>
          <a:solidFill>
            <a:srgbClr val="FF0000"/>
          </a:solidFill>
          <a:ln w="9525">
            <a:miter lim="800000"/>
            <a:headEnd/>
            <a:tailEnd/>
          </a:ln>
          <a:effectLst/>
          <a:scene3d>
            <a:camera prst="legacyObliqueTopRight"/>
            <a:lightRig rig="legacyFlat3" dir="b"/>
          </a:scene3d>
          <a:sp3d extrusionH="887400" prstMaterial="legacyMatte">
            <a:bevelT w="13500" h="13500" prst="angle"/>
            <a:bevelB w="13500" h="13500" prst="angle"/>
            <a:extrusionClr>
              <a:srgbClr val="FF0000"/>
            </a:extrusionClr>
          </a:sp3d>
        </p:spPr>
        <p:txBody>
          <a:bodyPr wrap="none" anchor="ctr">
            <a:flatTx/>
          </a:bodyPr>
          <a:lstStyle/>
          <a:p>
            <a:pPr algn="ctr">
              <a:spcBef>
                <a:spcPct val="50000"/>
              </a:spcBef>
              <a:defRPr/>
            </a:pPr>
            <a:r>
              <a:rPr lang="zh-CN" altLang="en-US" sz="2800" b="1" dirty="0">
                <a:solidFill>
                  <a:schemeClr val="accent2"/>
                </a:solidFill>
                <a:effectLst>
                  <a:outerShdw blurRad="38100" dist="38100" dir="2700000" algn="tl">
                    <a:srgbClr val="000000"/>
                  </a:outerShdw>
                </a:effectLst>
                <a:latin typeface="Tahoma" pitchFamily="34" charset="0"/>
                <a:ea typeface="华文隶书" pitchFamily="2" charset="-122"/>
              </a:rPr>
              <a:t>支撑软件</a:t>
            </a:r>
          </a:p>
        </p:txBody>
      </p:sp>
      <p:sp>
        <p:nvSpPr>
          <p:cNvPr id="24" name="Rectangle 7"/>
          <p:cNvSpPr>
            <a:spLocks noChangeArrowheads="1"/>
          </p:cNvSpPr>
          <p:nvPr/>
        </p:nvSpPr>
        <p:spPr bwMode="auto">
          <a:xfrm>
            <a:off x="5791200" y="4672002"/>
            <a:ext cx="2819400" cy="914400"/>
          </a:xfrm>
          <a:prstGeom prst="rect">
            <a:avLst/>
          </a:prstGeom>
          <a:solidFill>
            <a:srgbClr val="CC99FF"/>
          </a:solidFill>
          <a:ln w="9525">
            <a:miter lim="800000"/>
            <a:headEnd/>
            <a:tailEnd/>
          </a:ln>
          <a:effectLst/>
          <a:scene3d>
            <a:camera prst="legacyObliqueTopRight"/>
            <a:lightRig rig="legacyFlat3" dir="b"/>
          </a:scene3d>
          <a:sp3d extrusionH="887400" prstMaterial="legacyMatte">
            <a:bevelT w="13500" h="13500" prst="angle"/>
            <a:bevelB w="13500" h="13500" prst="angle"/>
            <a:extrusionClr>
              <a:srgbClr val="CC99FF"/>
            </a:extrusionClr>
          </a:sp3d>
        </p:spPr>
        <p:txBody>
          <a:bodyPr wrap="none" anchor="ctr">
            <a:flatTx/>
          </a:bodyPr>
          <a:lstStyle/>
          <a:p>
            <a:pPr algn="ctr">
              <a:spcBef>
                <a:spcPct val="50000"/>
              </a:spcBef>
              <a:defRPr/>
            </a:pPr>
            <a:r>
              <a:rPr lang="zh-CN" altLang="en-US" sz="3600" b="1" dirty="0">
                <a:solidFill>
                  <a:schemeClr val="accent2"/>
                </a:solidFill>
                <a:effectLst>
                  <a:outerShdw blurRad="38100" dist="38100" dir="2700000" algn="tl">
                    <a:srgbClr val="000000"/>
                  </a:outerShdw>
                </a:effectLst>
                <a:latin typeface="Tahoma" pitchFamily="34" charset="0"/>
                <a:ea typeface="华文隶书" pitchFamily="2" charset="-122"/>
              </a:rPr>
              <a:t>硬件平台</a:t>
            </a:r>
          </a:p>
        </p:txBody>
      </p:sp>
      <p:sp>
        <p:nvSpPr>
          <p:cNvPr id="25" name="Rectangle 8"/>
          <p:cNvSpPr>
            <a:spLocks noChangeArrowheads="1"/>
          </p:cNvSpPr>
          <p:nvPr/>
        </p:nvSpPr>
        <p:spPr bwMode="auto">
          <a:xfrm>
            <a:off x="5791200" y="3757602"/>
            <a:ext cx="2819400" cy="914400"/>
          </a:xfrm>
          <a:prstGeom prst="rect">
            <a:avLst/>
          </a:prstGeom>
          <a:solidFill>
            <a:schemeClr val="accent1"/>
          </a:solidFill>
          <a:ln w="9525">
            <a:miter lim="800000"/>
            <a:headEnd/>
            <a:tailEnd/>
          </a:ln>
          <a:effectLst/>
          <a:scene3d>
            <a:camera prst="legacyObliqueTopRight"/>
            <a:lightRig rig="legacyFlat3" dir="b"/>
          </a:scene3d>
          <a:sp3d extrusionH="887400" prstMaterial="legacyMatte">
            <a:bevelT w="13500" h="13500" prst="angle"/>
            <a:bevelB w="13500" h="13500" prst="angle"/>
            <a:extrusionClr>
              <a:schemeClr val="accent1"/>
            </a:extrusionClr>
          </a:sp3d>
        </p:spPr>
        <p:txBody>
          <a:bodyPr wrap="none" anchor="ctr">
            <a:flatTx/>
          </a:bodyPr>
          <a:lstStyle/>
          <a:p>
            <a:pPr algn="ctr">
              <a:spcBef>
                <a:spcPct val="50000"/>
              </a:spcBef>
              <a:defRPr/>
            </a:pPr>
            <a:r>
              <a:rPr lang="zh-CN" altLang="en-US" sz="3600" b="1">
                <a:solidFill>
                  <a:schemeClr val="accent2"/>
                </a:solidFill>
                <a:effectLst>
                  <a:outerShdw blurRad="38100" dist="38100" dir="2700000" algn="tl">
                    <a:srgbClr val="000000"/>
                  </a:outerShdw>
                </a:effectLst>
                <a:latin typeface="Tahoma" pitchFamily="34" charset="0"/>
                <a:ea typeface="华文隶书" pitchFamily="2" charset="-122"/>
              </a:rPr>
              <a:t>系统软件</a:t>
            </a:r>
          </a:p>
        </p:txBody>
      </p:sp>
      <p:sp>
        <p:nvSpPr>
          <p:cNvPr id="26" name="Rectangle 9"/>
          <p:cNvSpPr>
            <a:spLocks noChangeArrowheads="1"/>
          </p:cNvSpPr>
          <p:nvPr/>
        </p:nvSpPr>
        <p:spPr bwMode="auto">
          <a:xfrm>
            <a:off x="5791200" y="2843202"/>
            <a:ext cx="2814638" cy="914400"/>
          </a:xfrm>
          <a:prstGeom prst="rect">
            <a:avLst/>
          </a:prstGeom>
          <a:solidFill>
            <a:srgbClr val="FF0000"/>
          </a:solidFill>
          <a:ln w="9525">
            <a:miter lim="800000"/>
            <a:headEnd/>
            <a:tailEnd/>
          </a:ln>
          <a:effectLst/>
          <a:scene3d>
            <a:camera prst="legacyObliqueTopRight"/>
            <a:lightRig rig="legacyFlat3" dir="b"/>
          </a:scene3d>
          <a:sp3d extrusionH="887400" prstMaterial="legacyMatte">
            <a:bevelT w="13500" h="13500" prst="angle"/>
            <a:bevelB w="13500" h="13500" prst="angle"/>
            <a:extrusionClr>
              <a:srgbClr val="FF0000"/>
            </a:extrusionClr>
          </a:sp3d>
        </p:spPr>
        <p:txBody>
          <a:bodyPr wrap="none" anchor="ctr">
            <a:flatTx/>
          </a:bodyPr>
          <a:lstStyle/>
          <a:p>
            <a:pPr algn="ctr">
              <a:spcBef>
                <a:spcPct val="50000"/>
              </a:spcBef>
              <a:defRPr/>
            </a:pPr>
            <a:r>
              <a:rPr lang="zh-CN" altLang="en-US" sz="2800" b="1">
                <a:solidFill>
                  <a:schemeClr val="accent2"/>
                </a:solidFill>
                <a:effectLst>
                  <a:outerShdw blurRad="38100" dist="38100" dir="2700000" algn="tl">
                    <a:srgbClr val="000000"/>
                  </a:outerShdw>
                </a:effectLst>
                <a:latin typeface="Tahoma" pitchFamily="34" charset="0"/>
                <a:ea typeface="华文隶书" pitchFamily="2" charset="-122"/>
              </a:rPr>
              <a:t>支撑软件</a:t>
            </a:r>
          </a:p>
        </p:txBody>
      </p:sp>
      <p:sp>
        <p:nvSpPr>
          <p:cNvPr id="28" name="Rectangle 11"/>
          <p:cNvSpPr>
            <a:spLocks noChangeArrowheads="1"/>
          </p:cNvSpPr>
          <p:nvPr/>
        </p:nvSpPr>
        <p:spPr bwMode="auto">
          <a:xfrm>
            <a:off x="300038" y="2858691"/>
            <a:ext cx="8305800" cy="914400"/>
          </a:xfrm>
          <a:prstGeom prst="rect">
            <a:avLst/>
          </a:prstGeom>
          <a:solidFill>
            <a:srgbClr val="FF0000"/>
          </a:solidFill>
          <a:ln w="9525">
            <a:miter lim="800000"/>
            <a:headEnd/>
            <a:tailEnd/>
          </a:ln>
          <a:effectLst/>
          <a:scene3d>
            <a:camera prst="legacyObliqueTopRight"/>
            <a:lightRig rig="legacyFlat3" dir="b"/>
          </a:scene3d>
          <a:sp3d extrusionH="887400" prstMaterial="legacyMatte">
            <a:bevelT w="13500" h="13500" prst="angle"/>
            <a:bevelB w="13500" h="13500" prst="angle"/>
            <a:extrusionClr>
              <a:srgbClr val="FF0000"/>
            </a:extrusionClr>
          </a:sp3d>
        </p:spPr>
        <p:txBody>
          <a:bodyPr wrap="none" anchor="ctr">
            <a:flatTx/>
          </a:bodyPr>
          <a:lstStyle/>
          <a:p>
            <a:pPr algn="ctr">
              <a:spcBef>
                <a:spcPct val="50000"/>
              </a:spcBef>
              <a:defRPr/>
            </a:pPr>
            <a:r>
              <a:rPr lang="zh-CN" altLang="en-US" sz="2800" b="1">
                <a:solidFill>
                  <a:schemeClr val="accent2"/>
                </a:solidFill>
                <a:effectLst>
                  <a:outerShdw blurRad="38100" dist="38100" dir="2700000" algn="tl">
                    <a:srgbClr val="000000"/>
                  </a:outerShdw>
                </a:effectLst>
                <a:latin typeface="Tahoma" pitchFamily="34" charset="0"/>
                <a:ea typeface="华文隶书" pitchFamily="2" charset="-122"/>
              </a:rPr>
              <a:t>中间件</a:t>
            </a:r>
          </a:p>
        </p:txBody>
      </p:sp>
      <p:sp>
        <p:nvSpPr>
          <p:cNvPr id="29" name="Rectangle 12"/>
          <p:cNvSpPr>
            <a:spLocks noChangeArrowheads="1"/>
          </p:cNvSpPr>
          <p:nvPr/>
        </p:nvSpPr>
        <p:spPr bwMode="auto">
          <a:xfrm>
            <a:off x="304800" y="1933564"/>
            <a:ext cx="2819400" cy="914400"/>
          </a:xfrm>
          <a:prstGeom prst="rect">
            <a:avLst/>
          </a:prstGeom>
          <a:solidFill>
            <a:srgbClr val="3366FF"/>
          </a:solidFill>
          <a:ln w="9525">
            <a:miter lim="800000"/>
            <a:headEnd/>
            <a:tailEnd/>
          </a:ln>
          <a:effectLst/>
          <a:scene3d>
            <a:camera prst="legacyObliqueTopRight"/>
            <a:lightRig rig="legacyFlat3" dir="b"/>
          </a:scene3d>
          <a:sp3d extrusionH="887400" prstMaterial="legacyMatte">
            <a:bevelT w="13500" h="13500" prst="angle"/>
            <a:bevelB w="13500" h="13500" prst="angle"/>
            <a:extrusionClr>
              <a:srgbClr val="3366FF"/>
            </a:extrusionClr>
          </a:sp3d>
        </p:spPr>
        <p:txBody>
          <a:bodyPr wrap="none" anchor="ctr">
            <a:flatTx/>
          </a:bodyPr>
          <a:lstStyle/>
          <a:p>
            <a:pPr algn="ctr">
              <a:spcBef>
                <a:spcPct val="50000"/>
              </a:spcBef>
              <a:defRPr/>
            </a:pPr>
            <a:r>
              <a:rPr lang="zh-CN" altLang="en-US" sz="3600" b="1">
                <a:solidFill>
                  <a:schemeClr val="accent2"/>
                </a:solidFill>
                <a:effectLst>
                  <a:outerShdw blurRad="38100" dist="38100" dir="2700000" algn="tl">
                    <a:srgbClr val="000000"/>
                  </a:outerShdw>
                </a:effectLst>
                <a:latin typeface="Tahoma" pitchFamily="34" charset="0"/>
                <a:ea typeface="华文隶书" pitchFamily="2" charset="-122"/>
              </a:rPr>
              <a:t>应用软件</a:t>
            </a:r>
          </a:p>
        </p:txBody>
      </p:sp>
      <p:sp>
        <p:nvSpPr>
          <p:cNvPr id="30" name="Rectangle 13"/>
          <p:cNvSpPr>
            <a:spLocks noChangeArrowheads="1"/>
          </p:cNvSpPr>
          <p:nvPr/>
        </p:nvSpPr>
        <p:spPr bwMode="auto">
          <a:xfrm>
            <a:off x="5791200" y="1928802"/>
            <a:ext cx="2819400" cy="914400"/>
          </a:xfrm>
          <a:prstGeom prst="rect">
            <a:avLst/>
          </a:prstGeom>
          <a:solidFill>
            <a:srgbClr val="3366FF"/>
          </a:solidFill>
          <a:ln w="9525">
            <a:miter lim="800000"/>
            <a:headEnd/>
            <a:tailEnd/>
          </a:ln>
          <a:effectLst/>
          <a:scene3d>
            <a:camera prst="legacyObliqueTopRight"/>
            <a:lightRig rig="legacyFlat3" dir="b"/>
          </a:scene3d>
          <a:sp3d extrusionH="887400" prstMaterial="legacyMatte">
            <a:bevelT w="13500" h="13500" prst="angle"/>
            <a:bevelB w="13500" h="13500" prst="angle"/>
            <a:extrusionClr>
              <a:srgbClr val="3366FF"/>
            </a:extrusionClr>
          </a:sp3d>
        </p:spPr>
        <p:txBody>
          <a:bodyPr wrap="none" anchor="ctr">
            <a:flatTx/>
          </a:bodyPr>
          <a:lstStyle/>
          <a:p>
            <a:pPr algn="ctr">
              <a:spcBef>
                <a:spcPct val="50000"/>
              </a:spcBef>
              <a:defRPr/>
            </a:pPr>
            <a:r>
              <a:rPr lang="zh-CN" altLang="en-US" sz="3600" b="1">
                <a:solidFill>
                  <a:schemeClr val="accent2"/>
                </a:solidFill>
                <a:effectLst>
                  <a:outerShdw blurRad="38100" dist="38100" dir="2700000" algn="tl">
                    <a:srgbClr val="000000"/>
                  </a:outerShdw>
                </a:effectLst>
                <a:latin typeface="Tahoma" pitchFamily="34" charset="0"/>
                <a:ea typeface="华文隶书" pitchFamily="2" charset="-122"/>
              </a:rPr>
              <a:t>应用软件</a:t>
            </a:r>
          </a:p>
        </p:txBody>
      </p:sp>
    </p:spTree>
    <p:extLst>
      <p:ext uri="{BB962C8B-B14F-4D97-AF65-F5344CB8AC3E}">
        <p14:creationId xmlns:p14="http://schemas.microsoft.com/office/powerpoint/2010/main" val="170072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outHorizontal)">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中间件：提升抽象层次</a:t>
            </a:r>
            <a:endParaRPr lang="en-US" dirty="0"/>
          </a:p>
        </p:txBody>
      </p:sp>
      <p:sp>
        <p:nvSpPr>
          <p:cNvPr id="3" name="内容占位符 2"/>
          <p:cNvSpPr>
            <a:spLocks noGrp="1"/>
          </p:cNvSpPr>
          <p:nvPr>
            <p:ph idx="1"/>
          </p:nvPr>
        </p:nvSpPr>
        <p:spPr>
          <a:xfrm>
            <a:off x="500034" y="1285860"/>
            <a:ext cx="8229600" cy="4789487"/>
          </a:xfrm>
        </p:spPr>
        <p:txBody>
          <a:bodyPr/>
          <a:lstStyle/>
          <a:p>
            <a:r>
              <a:rPr lang="zh-CN" altLang="en-US" b="1" dirty="0" smtClean="0"/>
              <a:t>提升平台的抽象层次</a:t>
            </a:r>
            <a:endParaRPr lang="en-US" altLang="zh-CN" b="1" dirty="0" smtClean="0"/>
          </a:p>
          <a:p>
            <a:pPr lvl="1"/>
            <a:r>
              <a:rPr lang="zh-CN" altLang="en-US" dirty="0" smtClean="0"/>
              <a:t>中间件提供了一个位于传统操作系统层之上的计算抽象层</a:t>
            </a:r>
            <a:endParaRPr lang="en-US" altLang="zh-CN" dirty="0" smtClean="0"/>
          </a:p>
          <a:p>
            <a:pPr lvl="1"/>
            <a:r>
              <a:rPr lang="zh-CN" altLang="en-US" dirty="0" smtClean="0"/>
              <a:t>逐渐形成了三大中间件平台：</a:t>
            </a:r>
            <a:r>
              <a:rPr lang="en-US" altLang="zh-CN" dirty="0" smtClean="0"/>
              <a:t>CORBA</a:t>
            </a:r>
            <a:r>
              <a:rPr lang="zh-CN" altLang="en-US" dirty="0" smtClean="0"/>
              <a:t>、</a:t>
            </a:r>
            <a:r>
              <a:rPr lang="en-US" altLang="zh-CN" dirty="0" smtClean="0"/>
              <a:t>J2EE</a:t>
            </a:r>
            <a:r>
              <a:rPr lang="zh-CN" altLang="en-US" dirty="0" smtClean="0"/>
              <a:t>和</a:t>
            </a:r>
            <a:r>
              <a:rPr lang="en-US" altLang="zh-CN" dirty="0" smtClean="0"/>
              <a:t>.NET</a:t>
            </a:r>
          </a:p>
          <a:p>
            <a:r>
              <a:rPr lang="zh-CN" altLang="en-US" b="1" dirty="0" smtClean="0"/>
              <a:t>提升编程抽象层次</a:t>
            </a:r>
            <a:endParaRPr lang="en-US" altLang="zh-CN" b="1" dirty="0" smtClean="0"/>
          </a:p>
          <a:p>
            <a:pPr lvl="1"/>
            <a:r>
              <a:rPr lang="zh-CN" altLang="en-US" dirty="0" smtClean="0"/>
              <a:t>一些中间件还提供了独立于操作系统和编程语言的服务</a:t>
            </a:r>
            <a:endParaRPr lang="en-US" altLang="zh-CN" dirty="0" smtClean="0"/>
          </a:p>
          <a:p>
            <a:pPr lvl="1"/>
            <a:r>
              <a:rPr lang="zh-CN" altLang="en-US" dirty="0" smtClean="0"/>
              <a:t>事实上每一种中间件平台都提供了大量的服务，用于延伸自身的能力，并最大限度的锁定用户</a:t>
            </a:r>
            <a:endParaRPr lang="en-US" altLang="zh-CN" dirty="0" smtClean="0"/>
          </a:p>
          <a:p>
            <a:r>
              <a:rPr lang="zh-CN" altLang="en-US" b="1" dirty="0" smtClean="0"/>
              <a:t>中间件平台很好的实现了对底层异构环境的屏蔽</a:t>
            </a:r>
            <a:endParaRPr lang="en-US" altLang="zh-CN" b="1" dirty="0" smtClean="0"/>
          </a:p>
          <a:p>
            <a:pPr lvl="1"/>
            <a:r>
              <a:rPr lang="zh-CN" altLang="en-US" dirty="0" smtClean="0"/>
              <a:t>中间件自身又带来了新的挑战</a:t>
            </a:r>
            <a:endParaRPr lang="en-US" dirty="0"/>
          </a:p>
        </p:txBody>
      </p:sp>
      <p:sp>
        <p:nvSpPr>
          <p:cNvPr id="5" name="页脚占位符 4"/>
          <p:cNvSpPr>
            <a:spLocks noGrp="1"/>
          </p:cNvSpPr>
          <p:nvPr>
            <p:ph type="ftr" sz="quarter" idx="11"/>
          </p:nvPr>
        </p:nvSpPr>
        <p:spPr/>
        <p:txBody>
          <a:bodyPr/>
          <a:lstStyle/>
          <a:p>
            <a:pPr>
              <a:defRPr/>
            </a:pPr>
            <a:r>
              <a:rPr lang="en-US" altLang="zh-CN" smtClean="0">
                <a:effectLst>
                  <a:outerShdw blurRad="38100" dist="38100" dir="2700000" algn="tl">
                    <a:srgbClr val="000000">
                      <a:alpha val="43137"/>
                    </a:srgbClr>
                  </a:outerShdw>
                </a:effectLst>
              </a:rPr>
              <a:t>SEG - Software Engineering Group</a:t>
            </a:r>
            <a:endParaRPr lang="en-US" altLang="en-US" dirty="0">
              <a:effectLst>
                <a:outerShdw blurRad="38100" dist="38100" dir="2700000" algn="tl">
                  <a:srgbClr val="000000">
                    <a:alpha val="43137"/>
                  </a:srgbClr>
                </a:outerShdw>
              </a:effectLst>
            </a:endParaRPr>
          </a:p>
        </p:txBody>
      </p:sp>
      <p:sp>
        <p:nvSpPr>
          <p:cNvPr id="6" name="灯片编号占位符 5"/>
          <p:cNvSpPr>
            <a:spLocks noGrp="1"/>
          </p:cNvSpPr>
          <p:nvPr>
            <p:ph type="sldNum" sz="quarter" idx="12"/>
          </p:nvPr>
        </p:nvSpPr>
        <p:spPr/>
        <p:txBody>
          <a:bodyPr/>
          <a:lstStyle/>
          <a:p>
            <a:pPr>
              <a:defRPr/>
            </a:pPr>
            <a:fld id="{35D07BA9-9AE6-4080-8D64-55533AFBC995}" type="slidenum">
              <a:rPr lang="en-US" altLang="zh-CN" smtClean="0"/>
              <a:pPr>
                <a:defRPr/>
              </a:pPr>
              <a:t>65</a:t>
            </a:fld>
            <a:endParaRPr lang="en-US" altLang="zh-CN" dirty="0"/>
          </a:p>
        </p:txBody>
      </p:sp>
    </p:spTree>
    <p:extLst>
      <p:ext uri="{BB962C8B-B14F-4D97-AF65-F5344CB8AC3E}">
        <p14:creationId xmlns:p14="http://schemas.microsoft.com/office/powerpoint/2010/main" val="37263463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中间件分化带来了异构性</a:t>
            </a:r>
            <a:endParaRPr lang="en-US" dirty="0"/>
          </a:p>
        </p:txBody>
      </p:sp>
      <p:sp>
        <p:nvSpPr>
          <p:cNvPr id="3" name="内容占位符 2"/>
          <p:cNvSpPr>
            <a:spLocks noGrp="1"/>
          </p:cNvSpPr>
          <p:nvPr>
            <p:ph idx="1"/>
          </p:nvPr>
        </p:nvSpPr>
        <p:spPr/>
        <p:txBody>
          <a:bodyPr/>
          <a:lstStyle/>
          <a:p>
            <a:r>
              <a:rPr lang="zh-CN" altLang="en-US" b="1" dirty="0" smtClean="0"/>
              <a:t>中间件分化（</a:t>
            </a:r>
            <a:r>
              <a:rPr lang="en-US" altLang="zh-CN" b="1" dirty="0" smtClean="0"/>
              <a:t>proliferation</a:t>
            </a:r>
            <a:r>
              <a:rPr lang="zh-CN" altLang="en-US" b="1" dirty="0" smtClean="0"/>
              <a:t>）现象</a:t>
            </a:r>
            <a:endParaRPr lang="en-US" altLang="zh-CN" b="1" dirty="0" smtClean="0"/>
          </a:p>
          <a:p>
            <a:pPr lvl="1"/>
            <a:r>
              <a:rPr lang="zh-CN" altLang="en-US" dirty="0" smtClean="0"/>
              <a:t>上个世纪</a:t>
            </a:r>
            <a:r>
              <a:rPr lang="en-US" altLang="zh-CN" dirty="0" smtClean="0"/>
              <a:t>90</a:t>
            </a:r>
            <a:r>
              <a:rPr lang="zh-CN" altLang="en-US" dirty="0" smtClean="0"/>
              <a:t>年代是软件中间件高速发展的一个时期，支持不同技术标准的中间件产品并存，没有“最终赢家”</a:t>
            </a:r>
            <a:endParaRPr lang="en-US" altLang="zh-CN" dirty="0" smtClean="0"/>
          </a:p>
          <a:p>
            <a:pPr lvl="1"/>
            <a:r>
              <a:rPr lang="zh-CN" altLang="en-US" dirty="0" smtClean="0"/>
              <a:t>企业将为不同中间件应用系统的集成付出昂贵代价</a:t>
            </a:r>
            <a:endParaRPr lang="en-US" altLang="zh-CN" dirty="0" smtClean="0"/>
          </a:p>
          <a:p>
            <a:pPr lvl="1"/>
            <a:r>
              <a:rPr lang="zh-CN" altLang="en-US" dirty="0" smtClean="0"/>
              <a:t>企业商业逻辑与特定中间件平台实现技术的“绑定”，提升了信息系统的平台移植难度，加大了企业业务发展受制于某种平台技术发展的风险。</a:t>
            </a:r>
            <a:endParaRPr lang="en-US" altLang="zh-CN" dirty="0" smtClean="0"/>
          </a:p>
          <a:p>
            <a:r>
              <a:rPr lang="zh-CN" altLang="en-US" b="1" dirty="0" smtClean="0"/>
              <a:t>新的挑战</a:t>
            </a:r>
            <a:endParaRPr lang="en-US" altLang="zh-CN" b="1" dirty="0" smtClean="0"/>
          </a:p>
          <a:p>
            <a:pPr lvl="1"/>
            <a:r>
              <a:rPr lang="zh-CN" altLang="en-US" dirty="0" smtClean="0"/>
              <a:t>如何解决企业信息系统建设的</a:t>
            </a:r>
            <a:r>
              <a:rPr lang="zh-CN" altLang="en-US" dirty="0" smtClean="0">
                <a:effectLst>
                  <a:outerShdw blurRad="38100" dist="38100" dir="2700000" algn="tl">
                    <a:srgbClr val="000000">
                      <a:alpha val="43137"/>
                    </a:srgbClr>
                  </a:outerShdw>
                </a:effectLst>
              </a:rPr>
              <a:t>互操作性</a:t>
            </a:r>
            <a:r>
              <a:rPr lang="zh-CN" altLang="en-US" dirty="0" smtClean="0"/>
              <a:t>、</a:t>
            </a:r>
            <a:r>
              <a:rPr lang="zh-CN" altLang="en-US" dirty="0" smtClean="0">
                <a:effectLst>
                  <a:outerShdw blurRad="38100" dist="38100" dir="2700000" algn="tl">
                    <a:srgbClr val="000000">
                      <a:alpha val="43137"/>
                    </a:srgbClr>
                  </a:outerShdw>
                </a:effectLst>
              </a:rPr>
              <a:t>可移植性</a:t>
            </a:r>
            <a:r>
              <a:rPr lang="zh-CN" altLang="en-US" dirty="0" smtClean="0"/>
              <a:t>、</a:t>
            </a:r>
            <a:r>
              <a:rPr lang="zh-CN" altLang="en-US" dirty="0" smtClean="0">
                <a:effectLst>
                  <a:outerShdw blurRad="38100" dist="38100" dir="2700000" algn="tl">
                    <a:srgbClr val="000000">
                      <a:alpha val="43137"/>
                    </a:srgbClr>
                  </a:outerShdw>
                </a:effectLst>
              </a:rPr>
              <a:t>可重用性</a:t>
            </a:r>
            <a:r>
              <a:rPr lang="zh-CN" altLang="en-US" dirty="0" smtClean="0"/>
              <a:t>等问题，成为软件开发领域的重要课题。</a:t>
            </a:r>
            <a:endParaRPr lang="en-US" dirty="0"/>
          </a:p>
        </p:txBody>
      </p:sp>
      <p:sp>
        <p:nvSpPr>
          <p:cNvPr id="5" name="页脚占位符 4"/>
          <p:cNvSpPr>
            <a:spLocks noGrp="1"/>
          </p:cNvSpPr>
          <p:nvPr>
            <p:ph type="ftr" sz="quarter" idx="11"/>
          </p:nvPr>
        </p:nvSpPr>
        <p:spPr/>
        <p:txBody>
          <a:bodyPr/>
          <a:lstStyle/>
          <a:p>
            <a:pPr>
              <a:defRPr/>
            </a:pPr>
            <a:r>
              <a:rPr lang="en-US" altLang="zh-CN" smtClean="0">
                <a:effectLst>
                  <a:outerShdw blurRad="38100" dist="38100" dir="2700000" algn="tl">
                    <a:srgbClr val="000000">
                      <a:alpha val="43137"/>
                    </a:srgbClr>
                  </a:outerShdw>
                </a:effectLst>
              </a:rPr>
              <a:t>SEG - Software Engineering Group</a:t>
            </a:r>
            <a:endParaRPr lang="en-US" altLang="en-US" dirty="0">
              <a:effectLst>
                <a:outerShdw blurRad="38100" dist="38100" dir="2700000" algn="tl">
                  <a:srgbClr val="000000">
                    <a:alpha val="43137"/>
                  </a:srgbClr>
                </a:outerShdw>
              </a:effectLst>
            </a:endParaRPr>
          </a:p>
        </p:txBody>
      </p:sp>
      <p:sp>
        <p:nvSpPr>
          <p:cNvPr id="6" name="灯片编号占位符 5"/>
          <p:cNvSpPr>
            <a:spLocks noGrp="1"/>
          </p:cNvSpPr>
          <p:nvPr>
            <p:ph type="sldNum" sz="quarter" idx="12"/>
          </p:nvPr>
        </p:nvSpPr>
        <p:spPr/>
        <p:txBody>
          <a:bodyPr/>
          <a:lstStyle/>
          <a:p>
            <a:pPr>
              <a:defRPr/>
            </a:pPr>
            <a:fld id="{35D07BA9-9AE6-4080-8D64-55533AFBC995}" type="slidenum">
              <a:rPr lang="en-US" altLang="zh-CN" smtClean="0"/>
              <a:pPr>
                <a:defRPr/>
              </a:pPr>
              <a:t>66</a:t>
            </a:fld>
            <a:endParaRPr lang="en-US" altLang="zh-CN" dirty="0"/>
          </a:p>
        </p:txBody>
      </p:sp>
    </p:spTree>
    <p:extLst>
      <p:ext uri="{BB962C8B-B14F-4D97-AF65-F5344CB8AC3E}">
        <p14:creationId xmlns:p14="http://schemas.microsoft.com/office/powerpoint/2010/main" val="289757199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OMG</a:t>
            </a:r>
            <a:r>
              <a:rPr lang="zh-CN" altLang="en-US" dirty="0" smtClean="0"/>
              <a:t>的标准</a:t>
            </a:r>
            <a:endParaRPr lang="en-US" dirty="0"/>
          </a:p>
        </p:txBody>
      </p:sp>
      <p:sp>
        <p:nvSpPr>
          <p:cNvPr id="3" name="内容占位符 2"/>
          <p:cNvSpPr>
            <a:spLocks noGrp="1"/>
          </p:cNvSpPr>
          <p:nvPr>
            <p:ph idx="1"/>
          </p:nvPr>
        </p:nvSpPr>
        <p:spPr/>
        <p:txBody>
          <a:bodyPr/>
          <a:lstStyle/>
          <a:p>
            <a:r>
              <a:rPr lang="zh-CN" altLang="en-US" dirty="0" smtClean="0"/>
              <a:t>从</a:t>
            </a:r>
            <a:r>
              <a:rPr lang="en-US" altLang="zh-CN" dirty="0" smtClean="0"/>
              <a:t>1997</a:t>
            </a:r>
            <a:r>
              <a:rPr lang="zh-CN" altLang="en-US" dirty="0" smtClean="0"/>
              <a:t>年起，</a:t>
            </a:r>
            <a:r>
              <a:rPr lang="en-US" altLang="zh-CN" dirty="0" smtClean="0"/>
              <a:t>OMG</a:t>
            </a:r>
            <a:r>
              <a:rPr lang="zh-CN" altLang="en-US" dirty="0" smtClean="0"/>
              <a:t>以</a:t>
            </a:r>
            <a:r>
              <a:rPr lang="en-US" altLang="zh-CN" dirty="0" smtClean="0"/>
              <a:t>UML</a:t>
            </a:r>
            <a:r>
              <a:rPr lang="zh-CN" altLang="en-US" dirty="0" smtClean="0"/>
              <a:t>为核心陆续颁布了几个重要的技术无关建模标准</a:t>
            </a:r>
            <a:endParaRPr lang="en-US" altLang="zh-CN" dirty="0" smtClean="0"/>
          </a:p>
          <a:p>
            <a:pPr lvl="1"/>
            <a:r>
              <a:rPr lang="zh-CN" altLang="en-US" dirty="0" smtClean="0"/>
              <a:t>统一建模语言</a:t>
            </a:r>
            <a:r>
              <a:rPr lang="en-US" altLang="zh-CN" dirty="0" smtClean="0"/>
              <a:t>UML</a:t>
            </a:r>
          </a:p>
          <a:p>
            <a:pPr lvl="1"/>
            <a:r>
              <a:rPr lang="zh-CN" altLang="en-US" dirty="0" smtClean="0"/>
              <a:t>元对象设施</a:t>
            </a:r>
            <a:r>
              <a:rPr lang="en-US" altLang="zh-CN" dirty="0" smtClean="0"/>
              <a:t>MOF</a:t>
            </a:r>
          </a:p>
          <a:p>
            <a:pPr lvl="1"/>
            <a:r>
              <a:rPr lang="en-US" altLang="zh-CN" dirty="0" smtClean="0"/>
              <a:t>XML</a:t>
            </a:r>
            <a:r>
              <a:rPr lang="zh-CN" altLang="en-US" dirty="0" smtClean="0"/>
              <a:t>元数据交换</a:t>
            </a:r>
            <a:r>
              <a:rPr lang="en-US" altLang="zh-CN" dirty="0" smtClean="0"/>
              <a:t>XMI</a:t>
            </a:r>
          </a:p>
          <a:p>
            <a:pPr lvl="1"/>
            <a:r>
              <a:rPr lang="zh-CN" altLang="en-US" dirty="0" smtClean="0"/>
              <a:t>公共仓库元模型</a:t>
            </a:r>
            <a:r>
              <a:rPr lang="en-US" altLang="zh-CN" dirty="0" smtClean="0"/>
              <a:t>CWM</a:t>
            </a:r>
          </a:p>
          <a:p>
            <a:r>
              <a:rPr lang="en-US" dirty="0" smtClean="0"/>
              <a:t>2001</a:t>
            </a:r>
            <a:r>
              <a:rPr lang="zh-CN" altLang="en-US" dirty="0" smtClean="0"/>
              <a:t>年，</a:t>
            </a:r>
            <a:r>
              <a:rPr lang="en-US" altLang="zh-CN" dirty="0" smtClean="0"/>
              <a:t>OMG</a:t>
            </a:r>
            <a:r>
              <a:rPr lang="zh-CN" altLang="en-US" dirty="0" smtClean="0"/>
              <a:t>正式推出了框架规范</a:t>
            </a:r>
            <a:r>
              <a:rPr lang="en-US" altLang="zh-CN" dirty="0" smtClean="0"/>
              <a:t>MDA</a:t>
            </a:r>
          </a:p>
          <a:p>
            <a:pPr lvl="1"/>
            <a:r>
              <a:rPr lang="en-US" altLang="zh-CN" dirty="0" smtClean="0"/>
              <a:t>MDA</a:t>
            </a:r>
            <a:r>
              <a:rPr lang="zh-CN" altLang="en-US" dirty="0" smtClean="0"/>
              <a:t>整合了</a:t>
            </a:r>
            <a:r>
              <a:rPr lang="en-US" altLang="zh-CN" dirty="0" smtClean="0"/>
              <a:t>OMG</a:t>
            </a:r>
            <a:r>
              <a:rPr lang="zh-CN" altLang="en-US" dirty="0" smtClean="0"/>
              <a:t>在建模领域发布的一些列标准，成为首个模型驱动软件开发的框架性标准</a:t>
            </a:r>
            <a:endParaRPr lang="en-US" dirty="0"/>
          </a:p>
        </p:txBody>
      </p:sp>
      <p:sp>
        <p:nvSpPr>
          <p:cNvPr id="5" name="页脚占位符 4"/>
          <p:cNvSpPr>
            <a:spLocks noGrp="1"/>
          </p:cNvSpPr>
          <p:nvPr>
            <p:ph type="ftr" sz="quarter" idx="11"/>
          </p:nvPr>
        </p:nvSpPr>
        <p:spPr/>
        <p:txBody>
          <a:bodyPr/>
          <a:lstStyle/>
          <a:p>
            <a:pPr>
              <a:defRPr/>
            </a:pPr>
            <a:r>
              <a:rPr lang="en-US" altLang="zh-CN" smtClean="0">
                <a:effectLst>
                  <a:outerShdw blurRad="38100" dist="38100" dir="2700000" algn="tl">
                    <a:srgbClr val="000000">
                      <a:alpha val="43137"/>
                    </a:srgbClr>
                  </a:outerShdw>
                </a:effectLst>
              </a:rPr>
              <a:t>SEG - Software Engineering Group</a:t>
            </a:r>
            <a:endParaRPr lang="en-US" altLang="en-US" dirty="0">
              <a:effectLst>
                <a:outerShdw blurRad="38100" dist="38100" dir="2700000" algn="tl">
                  <a:srgbClr val="000000">
                    <a:alpha val="43137"/>
                  </a:srgbClr>
                </a:outerShdw>
              </a:effectLst>
            </a:endParaRPr>
          </a:p>
        </p:txBody>
      </p:sp>
      <p:sp>
        <p:nvSpPr>
          <p:cNvPr id="6" name="灯片编号占位符 5"/>
          <p:cNvSpPr>
            <a:spLocks noGrp="1"/>
          </p:cNvSpPr>
          <p:nvPr>
            <p:ph type="sldNum" sz="quarter" idx="12"/>
          </p:nvPr>
        </p:nvSpPr>
        <p:spPr/>
        <p:txBody>
          <a:bodyPr/>
          <a:lstStyle/>
          <a:p>
            <a:pPr>
              <a:defRPr/>
            </a:pPr>
            <a:fld id="{35D07BA9-9AE6-4080-8D64-55533AFBC995}" type="slidenum">
              <a:rPr lang="en-US" altLang="zh-CN" smtClean="0"/>
              <a:pPr>
                <a:defRPr/>
              </a:pPr>
              <a:t>67</a:t>
            </a:fld>
            <a:endParaRPr lang="en-US" altLang="zh-CN" dirty="0"/>
          </a:p>
        </p:txBody>
      </p:sp>
    </p:spTree>
    <p:extLst>
      <p:ext uri="{BB962C8B-B14F-4D97-AF65-F5344CB8AC3E}">
        <p14:creationId xmlns:p14="http://schemas.microsoft.com/office/powerpoint/2010/main" val="351061236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Who Are OMG?</a:t>
            </a:r>
            <a:endParaRPr lang="en-US" dirty="0"/>
          </a:p>
        </p:txBody>
      </p:sp>
      <p:sp>
        <p:nvSpPr>
          <p:cNvPr id="5" name="页脚占位符 4"/>
          <p:cNvSpPr>
            <a:spLocks noGrp="1"/>
          </p:cNvSpPr>
          <p:nvPr>
            <p:ph type="ftr" sz="quarter" idx="11"/>
          </p:nvPr>
        </p:nvSpPr>
        <p:spPr/>
        <p:txBody>
          <a:bodyPr/>
          <a:lstStyle/>
          <a:p>
            <a:pPr>
              <a:defRPr/>
            </a:pPr>
            <a:r>
              <a:rPr lang="en-US" altLang="zh-CN" smtClean="0">
                <a:effectLst>
                  <a:outerShdw blurRad="38100" dist="38100" dir="2700000" algn="tl">
                    <a:srgbClr val="000000">
                      <a:alpha val="43137"/>
                    </a:srgbClr>
                  </a:outerShdw>
                </a:effectLst>
              </a:rPr>
              <a:t>SEG - Software Engineering Group</a:t>
            </a:r>
            <a:endParaRPr lang="en-US" altLang="en-US" dirty="0">
              <a:effectLst>
                <a:outerShdw blurRad="38100" dist="38100" dir="2700000" algn="tl">
                  <a:srgbClr val="000000">
                    <a:alpha val="43137"/>
                  </a:srgbClr>
                </a:outerShdw>
              </a:effectLst>
            </a:endParaRPr>
          </a:p>
        </p:txBody>
      </p:sp>
      <p:sp>
        <p:nvSpPr>
          <p:cNvPr id="6" name="灯片编号占位符 5"/>
          <p:cNvSpPr>
            <a:spLocks noGrp="1"/>
          </p:cNvSpPr>
          <p:nvPr>
            <p:ph type="sldNum" sz="quarter" idx="12"/>
          </p:nvPr>
        </p:nvSpPr>
        <p:spPr/>
        <p:txBody>
          <a:bodyPr/>
          <a:lstStyle/>
          <a:p>
            <a:pPr>
              <a:defRPr/>
            </a:pPr>
            <a:fld id="{35D07BA9-9AE6-4080-8D64-55533AFBC995}" type="slidenum">
              <a:rPr lang="en-US" altLang="zh-CN" smtClean="0"/>
              <a:pPr>
                <a:defRPr/>
              </a:pPr>
              <a:t>68</a:t>
            </a:fld>
            <a:endParaRPr lang="en-US" altLang="zh-CN" dirty="0"/>
          </a:p>
        </p:txBody>
      </p:sp>
      <p:grpSp>
        <p:nvGrpSpPr>
          <p:cNvPr id="13" name="组合 12"/>
          <p:cNvGrpSpPr/>
          <p:nvPr/>
        </p:nvGrpSpPr>
        <p:grpSpPr>
          <a:xfrm>
            <a:off x="868387" y="1349393"/>
            <a:ext cx="7225134" cy="4651375"/>
            <a:chOff x="725511" y="1349393"/>
            <a:chExt cx="7225134" cy="4651375"/>
          </a:xfrm>
        </p:grpSpPr>
        <p:pic>
          <p:nvPicPr>
            <p:cNvPr id="7" name="Picture 2"/>
            <p:cNvPicPr>
              <a:picLocks noChangeArrowheads="1"/>
            </p:cNvPicPr>
            <p:nvPr/>
          </p:nvPicPr>
          <p:blipFill>
            <a:blip r:embed="rId2" cstate="print">
              <a:lum bright="72000" contrast="-100000"/>
            </a:blip>
            <a:srcRect l="18900" t="26692" r="17471" b="17300"/>
            <a:stretch>
              <a:fillRect/>
            </a:stretch>
          </p:blipFill>
          <p:spPr bwMode="auto">
            <a:xfrm>
              <a:off x="911249" y="1357331"/>
              <a:ext cx="6629400" cy="3886200"/>
            </a:xfrm>
            <a:prstGeom prst="rect">
              <a:avLst/>
            </a:prstGeom>
            <a:noFill/>
            <a:ln w="9525">
              <a:noFill/>
              <a:miter lim="800000"/>
              <a:headEnd/>
              <a:tailEnd/>
            </a:ln>
          </p:spPr>
        </p:pic>
        <p:pic>
          <p:nvPicPr>
            <p:cNvPr id="8" name="Picture 4"/>
            <p:cNvPicPr>
              <a:picLocks noChangeArrowheads="1"/>
            </p:cNvPicPr>
            <p:nvPr/>
          </p:nvPicPr>
          <p:blipFill>
            <a:blip r:embed="rId3" cstate="print"/>
            <a:srcRect/>
            <a:stretch>
              <a:fillRect/>
            </a:stretch>
          </p:blipFill>
          <p:spPr bwMode="auto">
            <a:xfrm>
              <a:off x="725511" y="5543568"/>
              <a:ext cx="7010400" cy="457200"/>
            </a:xfrm>
            <a:prstGeom prst="rect">
              <a:avLst/>
            </a:prstGeom>
            <a:noFill/>
            <a:ln w="9525">
              <a:noFill/>
              <a:miter lim="800000"/>
              <a:headEnd/>
              <a:tailEnd/>
            </a:ln>
          </p:spPr>
        </p:pic>
        <p:sp>
          <p:nvSpPr>
            <p:cNvPr id="9" name="Rectangle 5"/>
            <p:cNvSpPr>
              <a:spLocks noChangeArrowheads="1"/>
            </p:cNvSpPr>
            <p:nvPr/>
          </p:nvSpPr>
          <p:spPr bwMode="auto">
            <a:xfrm>
              <a:off x="911249" y="1349393"/>
              <a:ext cx="1295400" cy="3852272"/>
            </a:xfrm>
            <a:prstGeom prst="rect">
              <a:avLst/>
            </a:prstGeom>
            <a:noFill/>
            <a:ln w="9525">
              <a:noFill/>
              <a:miter lim="800000"/>
              <a:headEnd/>
              <a:tailEnd/>
            </a:ln>
          </p:spPr>
          <p:txBody>
            <a:bodyPr lIns="44450" tIns="17462" rIns="44450" bIns="17462">
              <a:spAutoFit/>
            </a:bodyPr>
            <a:lstStyle/>
            <a:p>
              <a:pPr marL="322263" indent="-322263" defTabSz="858838">
                <a:spcAft>
                  <a:spcPct val="51000"/>
                </a:spcAft>
              </a:pPr>
              <a:r>
                <a:rPr lang="en-US" altLang="zh-CN" sz="1700" b="1" dirty="0">
                  <a:solidFill>
                    <a:srgbClr val="0070C0"/>
                  </a:solidFill>
                  <a:latin typeface="AvantGarde" charset="0"/>
                </a:rPr>
                <a:t>AT&amp;T</a:t>
              </a:r>
            </a:p>
            <a:p>
              <a:pPr marL="322263" indent="-322263" defTabSz="858838">
                <a:spcAft>
                  <a:spcPct val="51000"/>
                </a:spcAft>
              </a:pPr>
              <a:r>
                <a:rPr lang="en-US" altLang="zh-CN" sz="1700" b="1" dirty="0">
                  <a:solidFill>
                    <a:srgbClr val="0070C0"/>
                  </a:solidFill>
                  <a:latin typeface="AvantGarde" charset="0"/>
                </a:rPr>
                <a:t>BEA</a:t>
              </a:r>
            </a:p>
            <a:p>
              <a:pPr marL="322263" indent="-322263" defTabSz="858838">
                <a:spcAft>
                  <a:spcPct val="51000"/>
                </a:spcAft>
              </a:pPr>
              <a:r>
                <a:rPr lang="en-US" altLang="zh-CN" sz="1700" b="1" dirty="0">
                  <a:solidFill>
                    <a:srgbClr val="0070C0"/>
                  </a:solidFill>
                  <a:latin typeface="AvantGarde" charset="0"/>
                </a:rPr>
                <a:t>Borland</a:t>
              </a:r>
            </a:p>
            <a:p>
              <a:pPr marL="322263" indent="-322263" defTabSz="858838">
                <a:spcAft>
                  <a:spcPct val="51000"/>
                </a:spcAft>
              </a:pPr>
              <a:r>
                <a:rPr lang="en-US" altLang="zh-CN" sz="1700" b="1" dirty="0">
                  <a:solidFill>
                    <a:srgbClr val="0070C0"/>
                  </a:solidFill>
                  <a:latin typeface="AvantGarde" charset="0"/>
                </a:rPr>
                <a:t>Boeing</a:t>
              </a:r>
            </a:p>
            <a:p>
              <a:pPr marL="322263" indent="-322263" defTabSz="858838">
                <a:spcAft>
                  <a:spcPct val="51000"/>
                </a:spcAft>
              </a:pPr>
              <a:r>
                <a:rPr lang="en-US" altLang="zh-CN" sz="1700" b="1" dirty="0">
                  <a:solidFill>
                    <a:srgbClr val="0070C0"/>
                  </a:solidFill>
                  <a:latin typeface="AvantGarde" charset="0"/>
                </a:rPr>
                <a:t>CA</a:t>
              </a:r>
            </a:p>
            <a:p>
              <a:pPr marL="322263" indent="-322263" defTabSz="858838">
                <a:spcAft>
                  <a:spcPct val="51000"/>
                </a:spcAft>
              </a:pPr>
              <a:r>
                <a:rPr lang="en-US" altLang="zh-CN" sz="1700" b="1" dirty="0">
                  <a:solidFill>
                    <a:srgbClr val="0070C0"/>
                  </a:solidFill>
                  <a:latin typeface="AvantGarde" charset="0"/>
                </a:rPr>
                <a:t>Citigroup</a:t>
              </a:r>
            </a:p>
            <a:p>
              <a:pPr marL="322263" indent="-322263" defTabSz="858838">
                <a:spcAft>
                  <a:spcPct val="51000"/>
                </a:spcAft>
              </a:pPr>
              <a:r>
                <a:rPr lang="en-US" altLang="zh-CN" sz="1700" b="1" dirty="0">
                  <a:solidFill>
                    <a:srgbClr val="0070C0"/>
                  </a:solidFill>
                  <a:latin typeface="AvantGarde" charset="0"/>
                </a:rPr>
                <a:t>Compaq</a:t>
              </a:r>
            </a:p>
            <a:p>
              <a:pPr marL="322263" indent="-322263" defTabSz="858838">
                <a:spcAft>
                  <a:spcPct val="51000"/>
                </a:spcAft>
              </a:pPr>
              <a:r>
                <a:rPr lang="en-US" altLang="zh-CN" sz="1700" b="1" dirty="0">
                  <a:solidFill>
                    <a:srgbClr val="0070C0"/>
                  </a:solidFill>
                  <a:latin typeface="AvantGarde" charset="0"/>
                </a:rPr>
                <a:t>Ericsson</a:t>
              </a:r>
            </a:p>
            <a:p>
              <a:pPr marL="322263" indent="-322263" defTabSz="858838">
                <a:spcAft>
                  <a:spcPct val="51000"/>
                </a:spcAft>
              </a:pPr>
              <a:r>
                <a:rPr lang="en-US" altLang="zh-CN" sz="1700" b="1" dirty="0">
                  <a:solidFill>
                    <a:srgbClr val="0070C0"/>
                  </a:solidFill>
                  <a:latin typeface="AvantGarde" charset="0"/>
                </a:rPr>
                <a:t>Ford</a:t>
              </a:r>
            </a:p>
            <a:p>
              <a:pPr marL="322263" indent="-322263" defTabSz="858838">
                <a:spcAft>
                  <a:spcPct val="51000"/>
                </a:spcAft>
              </a:pPr>
              <a:r>
                <a:rPr lang="en-US" altLang="zh-CN" sz="1700" b="1" dirty="0">
                  <a:solidFill>
                    <a:srgbClr val="0070C0"/>
                  </a:solidFill>
                  <a:latin typeface="AvantGarde" charset="0"/>
                </a:rPr>
                <a:t>Fujitsu</a:t>
              </a:r>
            </a:p>
          </p:txBody>
        </p:sp>
        <p:sp>
          <p:nvSpPr>
            <p:cNvPr id="10" name="Rectangle 6"/>
            <p:cNvSpPr>
              <a:spLocks noChangeArrowheads="1"/>
            </p:cNvSpPr>
            <p:nvPr/>
          </p:nvSpPr>
          <p:spPr bwMode="auto">
            <a:xfrm>
              <a:off x="2359049" y="1349393"/>
              <a:ext cx="1990725" cy="3852272"/>
            </a:xfrm>
            <a:prstGeom prst="rect">
              <a:avLst/>
            </a:prstGeom>
            <a:noFill/>
            <a:ln w="9525">
              <a:noFill/>
              <a:miter lim="800000"/>
              <a:headEnd/>
              <a:tailEnd/>
            </a:ln>
          </p:spPr>
          <p:txBody>
            <a:bodyPr lIns="44450" tIns="17462" rIns="44450" bIns="17462">
              <a:spAutoFit/>
            </a:bodyPr>
            <a:lstStyle/>
            <a:p>
              <a:pPr marL="322263" indent="-322263" defTabSz="858838">
                <a:spcAft>
                  <a:spcPct val="51000"/>
                </a:spcAft>
              </a:pPr>
              <a:r>
                <a:rPr lang="en-US" altLang="zh-CN" sz="1700" b="1" dirty="0" err="1">
                  <a:solidFill>
                    <a:srgbClr val="0070C0"/>
                  </a:solidFill>
                  <a:latin typeface="AvantGarde" charset="0"/>
                </a:rPr>
                <a:t>Glaxo</a:t>
              </a:r>
              <a:r>
                <a:rPr lang="en-US" altLang="zh-CN" sz="1700" b="1" dirty="0">
                  <a:solidFill>
                    <a:srgbClr val="0070C0"/>
                  </a:solidFill>
                  <a:latin typeface="AvantGarde" charset="0"/>
                </a:rPr>
                <a:t> SmithKline</a:t>
              </a:r>
            </a:p>
            <a:p>
              <a:pPr marL="322263" indent="-322263" defTabSz="858838">
                <a:spcAft>
                  <a:spcPct val="51000"/>
                </a:spcAft>
              </a:pPr>
              <a:r>
                <a:rPr lang="en-US" altLang="zh-CN" sz="1700" b="1" dirty="0">
                  <a:solidFill>
                    <a:srgbClr val="0070C0"/>
                  </a:solidFill>
                  <a:latin typeface="AvantGarde" charset="0"/>
                </a:rPr>
                <a:t>Hewlett Packard</a:t>
              </a:r>
            </a:p>
            <a:p>
              <a:pPr marL="322263" indent="-322263" defTabSz="858838">
                <a:spcAft>
                  <a:spcPct val="51000"/>
                </a:spcAft>
              </a:pPr>
              <a:r>
                <a:rPr lang="en-US" altLang="zh-CN" sz="1700" b="1" dirty="0">
                  <a:solidFill>
                    <a:srgbClr val="0070C0"/>
                  </a:solidFill>
                  <a:latin typeface="AvantGarde" charset="0"/>
                </a:rPr>
                <a:t>Hitachi</a:t>
              </a:r>
            </a:p>
            <a:p>
              <a:pPr marL="322263" indent="-322263" defTabSz="858838">
                <a:spcAft>
                  <a:spcPct val="51000"/>
                </a:spcAft>
              </a:pPr>
              <a:r>
                <a:rPr lang="en-US" altLang="zh-CN" sz="1700" b="1" dirty="0">
                  <a:solidFill>
                    <a:srgbClr val="0070C0"/>
                  </a:solidFill>
                  <a:latin typeface="AvantGarde" charset="0"/>
                </a:rPr>
                <a:t>Hyperion</a:t>
              </a:r>
            </a:p>
            <a:p>
              <a:pPr marL="322263" indent="-322263" defTabSz="858838">
                <a:spcAft>
                  <a:spcPct val="51000"/>
                </a:spcAft>
              </a:pPr>
              <a:r>
                <a:rPr lang="en-US" altLang="zh-CN" sz="1700" b="1" dirty="0">
                  <a:solidFill>
                    <a:srgbClr val="0070C0"/>
                  </a:solidFill>
                  <a:latin typeface="AvantGarde" charset="0"/>
                </a:rPr>
                <a:t>IBM</a:t>
              </a:r>
            </a:p>
            <a:p>
              <a:pPr marL="322263" indent="-322263" defTabSz="858838">
                <a:spcAft>
                  <a:spcPct val="51000"/>
                </a:spcAft>
              </a:pPr>
              <a:r>
                <a:rPr lang="en-US" altLang="zh-CN" sz="1700" b="1" dirty="0">
                  <a:solidFill>
                    <a:srgbClr val="0070C0"/>
                  </a:solidFill>
                  <a:latin typeface="AvantGarde" charset="0"/>
                </a:rPr>
                <a:t>IONA</a:t>
              </a:r>
            </a:p>
            <a:p>
              <a:pPr marL="322263" indent="-322263" defTabSz="858838">
                <a:spcAft>
                  <a:spcPct val="51000"/>
                </a:spcAft>
              </a:pPr>
              <a:r>
                <a:rPr lang="en-US" altLang="zh-CN" sz="1700" b="1" dirty="0" err="1">
                  <a:solidFill>
                    <a:srgbClr val="0070C0"/>
                  </a:solidFill>
                  <a:latin typeface="AvantGarde" charset="0"/>
                </a:rPr>
                <a:t>io</a:t>
              </a:r>
              <a:r>
                <a:rPr lang="en-US" altLang="zh-CN" sz="1700" b="1" dirty="0">
                  <a:solidFill>
                    <a:srgbClr val="0070C0"/>
                  </a:solidFill>
                  <a:latin typeface="AvantGarde" charset="0"/>
                </a:rPr>
                <a:t> Software</a:t>
              </a:r>
            </a:p>
            <a:p>
              <a:pPr marL="322263" indent="-322263" defTabSz="858838">
                <a:spcAft>
                  <a:spcPct val="51000"/>
                </a:spcAft>
              </a:pPr>
              <a:r>
                <a:rPr lang="en-US" altLang="zh-CN" sz="1700" b="1" dirty="0" err="1">
                  <a:solidFill>
                    <a:srgbClr val="0070C0"/>
                  </a:solidFill>
                  <a:latin typeface="AvantGarde" charset="0"/>
                </a:rPr>
                <a:t>Kabira</a:t>
              </a:r>
              <a:endParaRPr lang="en-US" altLang="zh-CN" sz="1700" b="1" dirty="0">
                <a:solidFill>
                  <a:srgbClr val="0070C0"/>
                </a:solidFill>
                <a:latin typeface="AvantGarde" charset="0"/>
              </a:endParaRPr>
            </a:p>
            <a:p>
              <a:pPr marL="322263" indent="-322263" defTabSz="858838">
                <a:spcAft>
                  <a:spcPct val="51000"/>
                </a:spcAft>
              </a:pPr>
              <a:r>
                <a:rPr lang="en-US" altLang="zh-CN" sz="1700" b="1" dirty="0">
                  <a:solidFill>
                    <a:srgbClr val="0070C0"/>
                  </a:solidFill>
                  <a:latin typeface="AvantGarde" charset="0"/>
                </a:rPr>
                <a:t>Kennedy Carter</a:t>
              </a:r>
            </a:p>
            <a:p>
              <a:pPr marL="322263" indent="-322263" defTabSz="858838">
                <a:spcAft>
                  <a:spcPct val="51000"/>
                </a:spcAft>
              </a:pPr>
              <a:r>
                <a:rPr lang="en-US" altLang="zh-CN" sz="1700" b="1" dirty="0">
                  <a:solidFill>
                    <a:srgbClr val="0070C0"/>
                  </a:solidFill>
                  <a:latin typeface="AvantGarde" charset="0"/>
                </a:rPr>
                <a:t>John Deere</a:t>
              </a:r>
            </a:p>
          </p:txBody>
        </p:sp>
        <p:sp>
          <p:nvSpPr>
            <p:cNvPr id="11" name="Rectangle 7"/>
            <p:cNvSpPr>
              <a:spLocks noChangeArrowheads="1"/>
            </p:cNvSpPr>
            <p:nvPr/>
          </p:nvSpPr>
          <p:spPr bwMode="auto">
            <a:xfrm>
              <a:off x="4285108" y="1357331"/>
              <a:ext cx="1828800" cy="3836498"/>
            </a:xfrm>
            <a:prstGeom prst="rect">
              <a:avLst/>
            </a:prstGeom>
            <a:noFill/>
            <a:ln w="9525">
              <a:noFill/>
              <a:miter lim="800000"/>
              <a:headEnd/>
              <a:tailEnd/>
            </a:ln>
          </p:spPr>
          <p:txBody>
            <a:bodyPr lIns="44450" tIns="17462" rIns="44450" bIns="17462">
              <a:spAutoFit/>
            </a:bodyPr>
            <a:lstStyle/>
            <a:p>
              <a:pPr marL="322263" indent="-322263" defTabSz="858838">
                <a:spcAft>
                  <a:spcPct val="51000"/>
                </a:spcAft>
              </a:pPr>
              <a:r>
                <a:rPr lang="en-US" altLang="zh-CN" sz="1700" b="1" dirty="0">
                  <a:solidFill>
                    <a:srgbClr val="0070C0"/>
                  </a:solidFill>
                  <a:latin typeface="AvantGarde" charset="0"/>
                </a:rPr>
                <a:t>Microsoft</a:t>
              </a:r>
            </a:p>
            <a:p>
              <a:pPr marL="322263" indent="-322263" defTabSz="858838">
                <a:spcAft>
                  <a:spcPct val="51000"/>
                </a:spcAft>
              </a:pPr>
              <a:r>
                <a:rPr lang="en-US" altLang="zh-CN" sz="1700" b="1" dirty="0">
                  <a:solidFill>
                    <a:srgbClr val="0070C0"/>
                  </a:solidFill>
                  <a:latin typeface="AvantGarde" charset="0"/>
                </a:rPr>
                <a:t>MITRE</a:t>
              </a:r>
            </a:p>
            <a:p>
              <a:pPr marL="322263" indent="-322263" defTabSz="858838">
                <a:spcAft>
                  <a:spcPct val="51000"/>
                </a:spcAft>
              </a:pPr>
              <a:r>
                <a:rPr lang="en-US" altLang="zh-CN" sz="1700" b="1" dirty="0" err="1">
                  <a:solidFill>
                    <a:srgbClr val="0070C0"/>
                  </a:solidFill>
                  <a:latin typeface="AvantGarde" charset="0"/>
                </a:rPr>
                <a:t>MSC.Software</a:t>
              </a:r>
              <a:endParaRPr lang="en-US" altLang="zh-CN" sz="1700" b="1" dirty="0">
                <a:solidFill>
                  <a:srgbClr val="0070C0"/>
                </a:solidFill>
                <a:latin typeface="AvantGarde" charset="0"/>
              </a:endParaRPr>
            </a:p>
            <a:p>
              <a:pPr marL="322263" indent="-322263" defTabSz="858838">
                <a:spcAft>
                  <a:spcPct val="50000"/>
                </a:spcAft>
              </a:pPr>
              <a:r>
                <a:rPr lang="en-US" altLang="zh-CN" sz="1700" b="1" dirty="0">
                  <a:solidFill>
                    <a:srgbClr val="0070C0"/>
                  </a:solidFill>
                  <a:latin typeface="AvantGarde" charset="0"/>
                </a:rPr>
                <a:t>NASA</a:t>
              </a:r>
            </a:p>
            <a:p>
              <a:pPr marL="322263" indent="-322263" defTabSz="858838">
                <a:spcAft>
                  <a:spcPct val="50000"/>
                </a:spcAft>
              </a:pPr>
              <a:r>
                <a:rPr lang="en-US" altLang="zh-CN" sz="1700" b="1" dirty="0">
                  <a:solidFill>
                    <a:srgbClr val="0070C0"/>
                  </a:solidFill>
                  <a:latin typeface="AvantGarde" charset="0"/>
                </a:rPr>
                <a:t>NEC</a:t>
              </a:r>
            </a:p>
            <a:p>
              <a:pPr marL="322263" indent="-322263" defTabSz="858838">
                <a:spcAft>
                  <a:spcPct val="50000"/>
                </a:spcAft>
              </a:pPr>
              <a:r>
                <a:rPr lang="en-US" altLang="zh-CN" sz="1700" b="1" dirty="0" err="1">
                  <a:solidFill>
                    <a:srgbClr val="0070C0"/>
                  </a:solidFill>
                  <a:latin typeface="AvantGarde" charset="0"/>
                </a:rPr>
                <a:t>NetGenics</a:t>
              </a:r>
              <a:endParaRPr lang="en-US" altLang="zh-CN" sz="1700" b="1" dirty="0">
                <a:solidFill>
                  <a:srgbClr val="0070C0"/>
                </a:solidFill>
                <a:latin typeface="AvantGarde" charset="0"/>
              </a:endParaRPr>
            </a:p>
            <a:p>
              <a:pPr marL="322263" indent="-322263" defTabSz="858838">
                <a:spcAft>
                  <a:spcPct val="50000"/>
                </a:spcAft>
              </a:pPr>
              <a:r>
                <a:rPr lang="en-US" altLang="zh-CN" sz="1700" b="1" dirty="0">
                  <a:solidFill>
                    <a:srgbClr val="0070C0"/>
                  </a:solidFill>
                  <a:latin typeface="AvantGarde" charset="0"/>
                </a:rPr>
                <a:t>NTT</a:t>
              </a:r>
            </a:p>
            <a:p>
              <a:pPr marL="322263" indent="-322263" defTabSz="858838">
                <a:spcAft>
                  <a:spcPct val="50000"/>
                </a:spcAft>
              </a:pPr>
              <a:r>
                <a:rPr lang="en-US" altLang="zh-CN" sz="1700" b="1" dirty="0">
                  <a:solidFill>
                    <a:srgbClr val="0070C0"/>
                  </a:solidFill>
                  <a:latin typeface="AvantGarde" charset="0"/>
                </a:rPr>
                <a:t>OASIS</a:t>
              </a:r>
            </a:p>
            <a:p>
              <a:pPr marL="322263" indent="-322263" defTabSz="858838">
                <a:spcAft>
                  <a:spcPct val="50000"/>
                </a:spcAft>
              </a:pPr>
              <a:r>
                <a:rPr lang="en-US" altLang="zh-CN" sz="1700" b="1" dirty="0">
                  <a:solidFill>
                    <a:srgbClr val="0070C0"/>
                  </a:solidFill>
                  <a:latin typeface="AvantGarde" charset="0"/>
                </a:rPr>
                <a:t>Oracle</a:t>
              </a:r>
            </a:p>
            <a:p>
              <a:pPr marL="322263" indent="-322263" defTabSz="858838">
                <a:spcAft>
                  <a:spcPct val="50000"/>
                </a:spcAft>
              </a:pPr>
              <a:r>
                <a:rPr lang="en-US" altLang="zh-CN" sz="1700" b="1" dirty="0">
                  <a:solidFill>
                    <a:srgbClr val="0070C0"/>
                  </a:solidFill>
                  <a:latin typeface="AvantGarde" charset="0"/>
                </a:rPr>
                <a:t>Pfizer</a:t>
              </a:r>
            </a:p>
          </p:txBody>
        </p:sp>
        <p:sp>
          <p:nvSpPr>
            <p:cNvPr id="12" name="Rectangle 8"/>
            <p:cNvSpPr>
              <a:spLocks noChangeArrowheads="1"/>
            </p:cNvSpPr>
            <p:nvPr/>
          </p:nvSpPr>
          <p:spPr bwMode="auto">
            <a:xfrm>
              <a:off x="5961508" y="1357331"/>
              <a:ext cx="1989137" cy="3836498"/>
            </a:xfrm>
            <a:prstGeom prst="rect">
              <a:avLst/>
            </a:prstGeom>
            <a:noFill/>
            <a:ln w="9525">
              <a:noFill/>
              <a:miter lim="800000"/>
              <a:headEnd/>
              <a:tailEnd/>
            </a:ln>
          </p:spPr>
          <p:txBody>
            <a:bodyPr lIns="44450" tIns="17462" rIns="44450" bIns="17462">
              <a:spAutoFit/>
            </a:bodyPr>
            <a:lstStyle/>
            <a:p>
              <a:pPr marL="322263" indent="-322263" defTabSz="858838">
                <a:spcAft>
                  <a:spcPct val="50000"/>
                </a:spcAft>
              </a:pPr>
              <a:r>
                <a:rPr lang="en-US" altLang="zh-CN" sz="1700" b="1" dirty="0">
                  <a:solidFill>
                    <a:srgbClr val="0070C0"/>
                  </a:solidFill>
                  <a:latin typeface="AvantGarde" charset="0"/>
                </a:rPr>
                <a:t>Rational</a:t>
              </a:r>
            </a:p>
            <a:p>
              <a:pPr marL="322263" indent="-322263" defTabSz="858838">
                <a:spcAft>
                  <a:spcPct val="50000"/>
                </a:spcAft>
              </a:pPr>
              <a:r>
                <a:rPr lang="en-US" altLang="zh-CN" sz="1700" b="1" dirty="0">
                  <a:solidFill>
                    <a:srgbClr val="0070C0"/>
                  </a:solidFill>
                  <a:latin typeface="AvantGarde" charset="0"/>
                </a:rPr>
                <a:t>SAGA Software</a:t>
              </a:r>
            </a:p>
            <a:p>
              <a:pPr marL="322263" indent="-322263" defTabSz="858838">
                <a:spcAft>
                  <a:spcPct val="50000"/>
                </a:spcAft>
              </a:pPr>
              <a:r>
                <a:rPr lang="en-US" altLang="zh-CN" sz="1700" b="1" dirty="0">
                  <a:solidFill>
                    <a:srgbClr val="0070C0"/>
                  </a:solidFill>
                  <a:latin typeface="AvantGarde" charset="0"/>
                </a:rPr>
                <a:t>SAP</a:t>
              </a:r>
            </a:p>
            <a:p>
              <a:pPr marL="322263" indent="-322263" defTabSz="858838">
                <a:spcAft>
                  <a:spcPct val="50000"/>
                </a:spcAft>
              </a:pPr>
              <a:r>
                <a:rPr lang="en-US" altLang="zh-CN" sz="1700" b="1" dirty="0">
                  <a:solidFill>
                    <a:srgbClr val="0070C0"/>
                  </a:solidFill>
                  <a:latin typeface="AvantGarde" charset="0"/>
                </a:rPr>
                <a:t>SAS Institute</a:t>
              </a:r>
            </a:p>
            <a:p>
              <a:pPr marL="322263" indent="-322263" defTabSz="858838">
                <a:spcAft>
                  <a:spcPct val="50000"/>
                </a:spcAft>
              </a:pPr>
              <a:r>
                <a:rPr lang="en-US" altLang="zh-CN" sz="1700" b="1" dirty="0">
                  <a:solidFill>
                    <a:srgbClr val="0070C0"/>
                  </a:solidFill>
                  <a:latin typeface="AvantGarde" charset="0"/>
                </a:rPr>
                <a:t>Secant</a:t>
              </a:r>
            </a:p>
            <a:p>
              <a:pPr marL="322263" indent="-322263" defTabSz="858838">
                <a:spcAft>
                  <a:spcPct val="50000"/>
                </a:spcAft>
              </a:pPr>
              <a:r>
                <a:rPr lang="en-US" altLang="zh-CN" sz="1700" b="1" dirty="0">
                  <a:solidFill>
                    <a:srgbClr val="0070C0"/>
                  </a:solidFill>
                  <a:latin typeface="AvantGarde" charset="0"/>
                </a:rPr>
                <a:t>Siemens</a:t>
              </a:r>
            </a:p>
            <a:p>
              <a:pPr marL="322263" indent="-322263" defTabSz="858838">
                <a:spcAft>
                  <a:spcPct val="51000"/>
                </a:spcAft>
              </a:pPr>
              <a:r>
                <a:rPr lang="en-US" altLang="zh-CN" sz="1700" b="1" dirty="0">
                  <a:solidFill>
                    <a:srgbClr val="0070C0"/>
                  </a:solidFill>
                  <a:latin typeface="AvantGarde" charset="0"/>
                </a:rPr>
                <a:t>Sprint</a:t>
              </a:r>
            </a:p>
            <a:p>
              <a:pPr marL="322263" indent="-322263" defTabSz="858838">
                <a:spcAft>
                  <a:spcPct val="51000"/>
                </a:spcAft>
              </a:pPr>
              <a:r>
                <a:rPr lang="en-US" altLang="zh-CN" sz="1700" b="1" dirty="0">
                  <a:solidFill>
                    <a:srgbClr val="0070C0"/>
                  </a:solidFill>
                  <a:latin typeface="AvantGarde" charset="0"/>
                </a:rPr>
                <a:t>Sun</a:t>
              </a:r>
            </a:p>
            <a:p>
              <a:pPr marL="322263" indent="-322263" defTabSz="858838">
                <a:spcAft>
                  <a:spcPct val="51000"/>
                </a:spcAft>
              </a:pPr>
              <a:r>
                <a:rPr lang="en-US" altLang="zh-CN" sz="1700" b="1" dirty="0">
                  <a:solidFill>
                    <a:srgbClr val="0070C0"/>
                  </a:solidFill>
                  <a:latin typeface="AvantGarde" charset="0"/>
                </a:rPr>
                <a:t>Unisys</a:t>
              </a:r>
            </a:p>
            <a:p>
              <a:pPr marL="322263" indent="-322263" defTabSz="858838">
                <a:spcAft>
                  <a:spcPct val="51000"/>
                </a:spcAft>
              </a:pPr>
              <a:r>
                <a:rPr lang="en-US" altLang="zh-CN" sz="1700" b="1" dirty="0" err="1">
                  <a:solidFill>
                    <a:srgbClr val="0070C0"/>
                  </a:solidFill>
                  <a:latin typeface="AvantGarde" charset="0"/>
                </a:rPr>
                <a:t>Vertel</a:t>
              </a:r>
              <a:endParaRPr lang="en-US" altLang="zh-CN" sz="1700" b="1" dirty="0">
                <a:solidFill>
                  <a:srgbClr val="0070C0"/>
                </a:solidFill>
                <a:latin typeface="AvantGarde" charset="0"/>
              </a:endParaRPr>
            </a:p>
          </p:txBody>
        </p:sp>
      </p:grpSp>
    </p:spTree>
    <p:extLst>
      <p:ext uri="{BB962C8B-B14F-4D97-AF65-F5344CB8AC3E}">
        <p14:creationId xmlns:p14="http://schemas.microsoft.com/office/powerpoint/2010/main" val="21596541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260648"/>
            <a:ext cx="6121300" cy="576262"/>
          </a:xfrm>
        </p:spPr>
        <p:txBody>
          <a:bodyPr/>
          <a:lstStyle/>
          <a:p>
            <a:r>
              <a:rPr lang="en-US" sz="2800" dirty="0" smtClean="0"/>
              <a:t>OMG (Object Management Group)</a:t>
            </a:r>
            <a:endParaRPr lang="en-US" sz="2800" dirty="0"/>
          </a:p>
        </p:txBody>
      </p:sp>
      <p:sp>
        <p:nvSpPr>
          <p:cNvPr id="3" name="内容占位符 2"/>
          <p:cNvSpPr>
            <a:spLocks noGrp="1"/>
          </p:cNvSpPr>
          <p:nvPr>
            <p:ph idx="1"/>
          </p:nvPr>
        </p:nvSpPr>
        <p:spPr/>
        <p:txBody>
          <a:bodyPr/>
          <a:lstStyle/>
          <a:p>
            <a:r>
              <a:rPr lang="en-US" altLang="zh-CN" dirty="0" smtClean="0"/>
              <a:t>OMG</a:t>
            </a:r>
            <a:r>
              <a:rPr lang="zh-CN" altLang="en-US" dirty="0" smtClean="0"/>
              <a:t>是世界上最大的计算机工业联盟，于</a:t>
            </a:r>
            <a:r>
              <a:rPr lang="en-US" altLang="zh-CN" dirty="0" smtClean="0"/>
              <a:t>1989</a:t>
            </a:r>
            <a:r>
              <a:rPr lang="zh-CN" altLang="en-US" dirty="0" smtClean="0"/>
              <a:t>年</a:t>
            </a:r>
            <a:r>
              <a:rPr lang="en-US" altLang="zh-CN" dirty="0" smtClean="0"/>
              <a:t>4</a:t>
            </a:r>
            <a:r>
              <a:rPr lang="zh-CN" altLang="en-US" dirty="0" smtClean="0"/>
              <a:t>月由</a:t>
            </a:r>
            <a:r>
              <a:rPr lang="en-US" altLang="zh-CN" dirty="0" smtClean="0"/>
              <a:t>8</a:t>
            </a:r>
            <a:r>
              <a:rPr lang="zh-CN" altLang="en-US" dirty="0" smtClean="0"/>
              <a:t>个公司发起，目前有</a:t>
            </a:r>
            <a:r>
              <a:rPr lang="en-US" altLang="zh-CN" dirty="0" smtClean="0"/>
              <a:t>800</a:t>
            </a:r>
            <a:r>
              <a:rPr lang="zh-CN" altLang="en-US" dirty="0" smtClean="0"/>
              <a:t>多家成员。</a:t>
            </a:r>
          </a:p>
          <a:p>
            <a:r>
              <a:rPr lang="en-US" altLang="zh-CN" dirty="0" smtClean="0"/>
              <a:t>OMG</a:t>
            </a:r>
            <a:r>
              <a:rPr lang="zh-CN" altLang="en-US" dirty="0" smtClean="0"/>
              <a:t>属于非盈利性标准化组织</a:t>
            </a:r>
            <a:endParaRPr lang="en-US" altLang="zh-CN" dirty="0" smtClean="0"/>
          </a:p>
          <a:p>
            <a:r>
              <a:rPr lang="en-US" altLang="zh-CN" dirty="0" smtClean="0"/>
              <a:t>OMG</a:t>
            </a:r>
            <a:r>
              <a:rPr lang="zh-CN" altLang="en-US" dirty="0" smtClean="0"/>
              <a:t>推出的主要标准：</a:t>
            </a:r>
            <a:endParaRPr lang="en-US" altLang="zh-CN" dirty="0" smtClean="0"/>
          </a:p>
          <a:p>
            <a:pPr lvl="1"/>
            <a:r>
              <a:rPr lang="en-US" altLang="zh-CN" dirty="0" smtClean="0"/>
              <a:t>CORBA</a:t>
            </a:r>
          </a:p>
          <a:p>
            <a:pPr lvl="1"/>
            <a:r>
              <a:rPr lang="en-US" altLang="zh-CN" dirty="0" smtClean="0"/>
              <a:t>UML</a:t>
            </a:r>
          </a:p>
          <a:p>
            <a:pPr lvl="1"/>
            <a:r>
              <a:rPr lang="en-US" altLang="zh-CN" dirty="0" smtClean="0"/>
              <a:t>MOF</a:t>
            </a:r>
            <a:r>
              <a:rPr lang="zh-CN" altLang="en-US" dirty="0" smtClean="0"/>
              <a:t>、</a:t>
            </a:r>
            <a:r>
              <a:rPr lang="en-US" altLang="zh-CN" dirty="0" smtClean="0"/>
              <a:t>XMI</a:t>
            </a:r>
            <a:r>
              <a:rPr lang="zh-CN" altLang="en-US" dirty="0" smtClean="0"/>
              <a:t>、</a:t>
            </a:r>
            <a:r>
              <a:rPr lang="en-US" altLang="zh-CN" dirty="0" smtClean="0"/>
              <a:t>CWM</a:t>
            </a:r>
          </a:p>
          <a:p>
            <a:pPr lvl="1"/>
            <a:r>
              <a:rPr lang="en-US" altLang="zh-CN" dirty="0" smtClean="0"/>
              <a:t>MDA</a:t>
            </a:r>
            <a:endParaRPr lang="en-US" dirty="0"/>
          </a:p>
        </p:txBody>
      </p:sp>
      <p:sp>
        <p:nvSpPr>
          <p:cNvPr id="5" name="页脚占位符 4"/>
          <p:cNvSpPr>
            <a:spLocks noGrp="1"/>
          </p:cNvSpPr>
          <p:nvPr>
            <p:ph type="ftr" sz="quarter" idx="11"/>
          </p:nvPr>
        </p:nvSpPr>
        <p:spPr/>
        <p:txBody>
          <a:bodyPr/>
          <a:lstStyle/>
          <a:p>
            <a:pPr>
              <a:defRPr/>
            </a:pPr>
            <a:r>
              <a:rPr lang="en-US" altLang="zh-CN" smtClean="0">
                <a:effectLst>
                  <a:outerShdw blurRad="38100" dist="38100" dir="2700000" algn="tl">
                    <a:srgbClr val="000000">
                      <a:alpha val="43137"/>
                    </a:srgbClr>
                  </a:outerShdw>
                </a:effectLst>
              </a:rPr>
              <a:t>SEG - Software Engineering Group</a:t>
            </a:r>
            <a:endParaRPr lang="en-US" altLang="en-US" dirty="0">
              <a:effectLst>
                <a:outerShdw blurRad="38100" dist="38100" dir="2700000" algn="tl">
                  <a:srgbClr val="000000">
                    <a:alpha val="43137"/>
                  </a:srgbClr>
                </a:outerShdw>
              </a:effectLst>
            </a:endParaRPr>
          </a:p>
        </p:txBody>
      </p:sp>
      <p:sp>
        <p:nvSpPr>
          <p:cNvPr id="6" name="灯片编号占位符 5"/>
          <p:cNvSpPr>
            <a:spLocks noGrp="1"/>
          </p:cNvSpPr>
          <p:nvPr>
            <p:ph type="sldNum" sz="quarter" idx="12"/>
          </p:nvPr>
        </p:nvSpPr>
        <p:spPr/>
        <p:txBody>
          <a:bodyPr/>
          <a:lstStyle/>
          <a:p>
            <a:pPr>
              <a:defRPr/>
            </a:pPr>
            <a:fld id="{35D07BA9-9AE6-4080-8D64-55533AFBC995}" type="slidenum">
              <a:rPr lang="en-US" altLang="zh-CN" smtClean="0"/>
              <a:pPr>
                <a:defRPr/>
              </a:pPr>
              <a:t>69</a:t>
            </a:fld>
            <a:endParaRPr lang="en-US" altLang="zh-CN" dirty="0"/>
          </a:p>
        </p:txBody>
      </p:sp>
    </p:spTree>
    <p:extLst>
      <p:ext uri="{BB962C8B-B14F-4D97-AF65-F5344CB8AC3E}">
        <p14:creationId xmlns:p14="http://schemas.microsoft.com/office/powerpoint/2010/main" val="23401700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827088" y="304800"/>
            <a:ext cx="7783512" cy="838200"/>
          </a:xfrm>
        </p:spPr>
        <p:txBody>
          <a:bodyPr/>
          <a:lstStyle/>
          <a:p>
            <a:r>
              <a:rPr lang="zh-CN" altLang="en-US" sz="3600" b="1" smtClean="0"/>
              <a:t>互联网软件安全的几个数据</a:t>
            </a:r>
          </a:p>
        </p:txBody>
      </p:sp>
      <p:sp>
        <p:nvSpPr>
          <p:cNvPr id="12291" name="Rectangle 3"/>
          <p:cNvSpPr>
            <a:spLocks noGrp="1" noChangeArrowheads="1"/>
          </p:cNvSpPr>
          <p:nvPr>
            <p:ph type="body" idx="1"/>
          </p:nvPr>
        </p:nvSpPr>
        <p:spPr>
          <a:xfrm>
            <a:off x="4929188" y="1643063"/>
            <a:ext cx="3929062" cy="4786312"/>
          </a:xfrm>
        </p:spPr>
        <p:txBody>
          <a:bodyPr/>
          <a:lstStyle/>
          <a:p>
            <a:r>
              <a:rPr lang="zh-CN" altLang="en-US" b="1" smtClean="0"/>
              <a:t>约</a:t>
            </a:r>
            <a:r>
              <a:rPr lang="en-US" altLang="zh-CN" b="1" smtClean="0"/>
              <a:t>80%</a:t>
            </a:r>
            <a:r>
              <a:rPr lang="zh-CN" altLang="en-US" b="1" smtClean="0"/>
              <a:t>的家庭用户感染了</a:t>
            </a:r>
            <a:r>
              <a:rPr lang="en-US" altLang="zh-CN" b="1" smtClean="0"/>
              <a:t>Spyware</a:t>
            </a:r>
          </a:p>
          <a:p>
            <a:endParaRPr lang="en-US" altLang="zh-CN" b="1" smtClean="0"/>
          </a:p>
          <a:p>
            <a:r>
              <a:rPr lang="zh-CN" altLang="en-US" b="1" smtClean="0"/>
              <a:t>美国</a:t>
            </a:r>
            <a:r>
              <a:rPr lang="en-US" altLang="zh-CN" b="1" smtClean="0"/>
              <a:t>2004</a:t>
            </a:r>
            <a:r>
              <a:rPr lang="zh-CN" altLang="en-US" b="1" smtClean="0"/>
              <a:t>年网络犯罪非法谋利</a:t>
            </a:r>
            <a:r>
              <a:rPr lang="en-US" altLang="zh-CN" b="1" smtClean="0"/>
              <a:t>105</a:t>
            </a:r>
            <a:r>
              <a:rPr lang="zh-CN" altLang="en-US" b="1" smtClean="0"/>
              <a:t>亿美元</a:t>
            </a:r>
            <a:endParaRPr lang="en-US" altLang="zh-CN" b="1" smtClean="0"/>
          </a:p>
          <a:p>
            <a:endParaRPr lang="zh-CN" altLang="en-US" b="1" smtClean="0"/>
          </a:p>
          <a:p>
            <a:r>
              <a:rPr lang="en-US" altLang="zh-CN" b="1" smtClean="0"/>
              <a:t>50%</a:t>
            </a:r>
            <a:r>
              <a:rPr lang="zh-CN" altLang="en-US" b="1" smtClean="0"/>
              <a:t>以上的安全漏洞是由软件缺陷引起的</a:t>
            </a:r>
          </a:p>
        </p:txBody>
      </p:sp>
      <p:pic>
        <p:nvPicPr>
          <p:cNvPr id="1229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85875"/>
            <a:ext cx="4643438" cy="521493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页脚占位符 1"/>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3" name="灯片编号占位符 2"/>
          <p:cNvSpPr>
            <a:spLocks noGrp="1"/>
          </p:cNvSpPr>
          <p:nvPr>
            <p:ph type="sldNum" sz="quarter" idx="12"/>
          </p:nvPr>
        </p:nvSpPr>
        <p:spPr/>
        <p:txBody>
          <a:bodyPr/>
          <a:lstStyle/>
          <a:p>
            <a:fld id="{01BC1ADD-3F8F-4B26-BB0D-3825DD5F96B8}" type="slidenum">
              <a:rPr lang="en-US" altLang="zh-CN" smtClean="0"/>
              <a:pPr/>
              <a:t>7</a:t>
            </a:fld>
            <a:endParaRPr lang="en-US" altLang="zh-CN"/>
          </a:p>
        </p:txBody>
      </p:sp>
    </p:spTree>
    <p:custDataLst>
      <p:tags r:id="rId1"/>
    </p:custDataLst>
    <p:extLst>
      <p:ext uri="{BB962C8B-B14F-4D97-AF65-F5344CB8AC3E}">
        <p14:creationId xmlns:p14="http://schemas.microsoft.com/office/powerpoint/2010/main" val="109284059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MDA</a:t>
            </a:r>
            <a:r>
              <a:rPr lang="zh-CN" altLang="en-US" dirty="0" smtClean="0"/>
              <a:t>的主要思想</a:t>
            </a:r>
            <a:endParaRPr lang="en-US" dirty="0"/>
          </a:p>
        </p:txBody>
      </p:sp>
      <p:sp>
        <p:nvSpPr>
          <p:cNvPr id="3" name="内容占位符 2"/>
          <p:cNvSpPr>
            <a:spLocks noGrp="1"/>
          </p:cNvSpPr>
          <p:nvPr>
            <p:ph idx="1"/>
          </p:nvPr>
        </p:nvSpPr>
        <p:spPr/>
        <p:txBody>
          <a:bodyPr/>
          <a:lstStyle/>
          <a:p>
            <a:pPr>
              <a:lnSpc>
                <a:spcPct val="150000"/>
              </a:lnSpc>
            </a:pPr>
            <a:r>
              <a:rPr lang="en-US" altLang="zh-CN" dirty="0" smtClean="0"/>
              <a:t>MDA</a:t>
            </a:r>
            <a:r>
              <a:rPr lang="zh-CN" altLang="en-US" dirty="0" smtClean="0"/>
              <a:t>的主要思想是分离业务功能分析与设计和实现技术与平台之间紧耦合的关系，从而将技术与平台变化对系统的影响降低到最小程度。</a:t>
            </a:r>
            <a:endParaRPr lang="en-US" altLang="zh-CN" dirty="0" smtClean="0"/>
          </a:p>
          <a:p>
            <a:pPr>
              <a:lnSpc>
                <a:spcPct val="150000"/>
              </a:lnSpc>
            </a:pPr>
            <a:endParaRPr lang="zh-CN" altLang="en-US" dirty="0" smtClean="0"/>
          </a:p>
          <a:p>
            <a:pPr>
              <a:lnSpc>
                <a:spcPct val="150000"/>
              </a:lnSpc>
            </a:pPr>
            <a:r>
              <a:rPr lang="en-US" altLang="zh-CN" dirty="0" smtClean="0"/>
              <a:t>MDA</a:t>
            </a:r>
            <a:r>
              <a:rPr lang="zh-CN" altLang="en-US" dirty="0" smtClean="0"/>
              <a:t>极大地加强了应用模型与领域模型在整个软件生命周期中的复用。</a:t>
            </a:r>
          </a:p>
          <a:p>
            <a:pPr>
              <a:lnSpc>
                <a:spcPct val="150000"/>
              </a:lnSpc>
            </a:pPr>
            <a:endParaRPr lang="en-US" dirty="0"/>
          </a:p>
        </p:txBody>
      </p:sp>
      <p:sp>
        <p:nvSpPr>
          <p:cNvPr id="5" name="页脚占位符 4"/>
          <p:cNvSpPr>
            <a:spLocks noGrp="1"/>
          </p:cNvSpPr>
          <p:nvPr>
            <p:ph type="ftr" sz="quarter" idx="11"/>
          </p:nvPr>
        </p:nvSpPr>
        <p:spPr/>
        <p:txBody>
          <a:bodyPr/>
          <a:lstStyle/>
          <a:p>
            <a:pPr>
              <a:defRPr/>
            </a:pPr>
            <a:r>
              <a:rPr lang="en-US" altLang="zh-CN" smtClean="0">
                <a:effectLst>
                  <a:outerShdw blurRad="38100" dist="38100" dir="2700000" algn="tl">
                    <a:srgbClr val="000000">
                      <a:alpha val="43137"/>
                    </a:srgbClr>
                  </a:outerShdw>
                </a:effectLst>
              </a:rPr>
              <a:t>SEG - Software Engineering Group</a:t>
            </a:r>
            <a:endParaRPr lang="en-US" altLang="en-US" dirty="0">
              <a:effectLst>
                <a:outerShdw blurRad="38100" dist="38100" dir="2700000" algn="tl">
                  <a:srgbClr val="000000">
                    <a:alpha val="43137"/>
                  </a:srgbClr>
                </a:outerShdw>
              </a:effectLst>
            </a:endParaRPr>
          </a:p>
        </p:txBody>
      </p:sp>
      <p:sp>
        <p:nvSpPr>
          <p:cNvPr id="6" name="灯片编号占位符 5"/>
          <p:cNvSpPr>
            <a:spLocks noGrp="1"/>
          </p:cNvSpPr>
          <p:nvPr>
            <p:ph type="sldNum" sz="quarter" idx="12"/>
          </p:nvPr>
        </p:nvSpPr>
        <p:spPr/>
        <p:txBody>
          <a:bodyPr/>
          <a:lstStyle/>
          <a:p>
            <a:pPr>
              <a:defRPr/>
            </a:pPr>
            <a:fld id="{35D07BA9-9AE6-4080-8D64-55533AFBC995}" type="slidenum">
              <a:rPr lang="en-US" altLang="zh-CN" smtClean="0"/>
              <a:pPr>
                <a:defRPr/>
              </a:pPr>
              <a:t>70</a:t>
            </a:fld>
            <a:endParaRPr lang="en-US" altLang="zh-CN" dirty="0"/>
          </a:p>
        </p:txBody>
      </p:sp>
    </p:spTree>
    <p:extLst>
      <p:ext uri="{BB962C8B-B14F-4D97-AF65-F5344CB8AC3E}">
        <p14:creationId xmlns:p14="http://schemas.microsoft.com/office/powerpoint/2010/main" val="12427265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MDA</a:t>
            </a:r>
            <a:r>
              <a:rPr lang="zh-CN" altLang="en-US" dirty="0" smtClean="0"/>
              <a:t>对抽象层次的划分</a:t>
            </a:r>
            <a:endParaRPr lang="en-US" dirty="0"/>
          </a:p>
        </p:txBody>
      </p:sp>
      <p:sp>
        <p:nvSpPr>
          <p:cNvPr id="3" name="内容占位符 2"/>
          <p:cNvSpPr>
            <a:spLocks noGrp="1"/>
          </p:cNvSpPr>
          <p:nvPr>
            <p:ph idx="1"/>
          </p:nvPr>
        </p:nvSpPr>
        <p:spPr/>
        <p:txBody>
          <a:bodyPr/>
          <a:lstStyle/>
          <a:p>
            <a:r>
              <a:rPr lang="zh-CN" altLang="en-US" sz="2600" dirty="0" smtClean="0"/>
              <a:t>与实现技术和平台无关、描述系统设计层次的模型（</a:t>
            </a:r>
            <a:r>
              <a:rPr lang="en-US" altLang="zh-CN" sz="2600" dirty="0" smtClean="0"/>
              <a:t>Platform-Independent Model, PIM</a:t>
            </a:r>
            <a:r>
              <a:rPr lang="zh-CN" altLang="en-US" sz="2600" dirty="0" smtClean="0"/>
              <a:t>）</a:t>
            </a:r>
          </a:p>
          <a:p>
            <a:pPr lvl="2"/>
            <a:endParaRPr lang="zh-CN" altLang="en-US" sz="2000" dirty="0" smtClean="0"/>
          </a:p>
          <a:p>
            <a:r>
              <a:rPr lang="zh-CN" altLang="en-US" sz="2600" dirty="0" smtClean="0"/>
              <a:t>与具体实现技术和平台相关的应用模型（</a:t>
            </a:r>
            <a:r>
              <a:rPr lang="en-US" altLang="zh-CN" sz="2600" dirty="0" smtClean="0"/>
              <a:t>Platform-Specific Model, PSM</a:t>
            </a:r>
            <a:r>
              <a:rPr lang="zh-CN" altLang="en-US" sz="2600" dirty="0" smtClean="0"/>
              <a:t>）</a:t>
            </a:r>
          </a:p>
          <a:p>
            <a:pPr lvl="2"/>
            <a:endParaRPr lang="zh-CN" altLang="en-US" sz="2000" dirty="0" smtClean="0"/>
          </a:p>
          <a:p>
            <a:r>
              <a:rPr lang="en-US" altLang="zh-CN" sz="2600" dirty="0" smtClean="0"/>
              <a:t>MDA</a:t>
            </a:r>
            <a:r>
              <a:rPr lang="zh-CN" altLang="en-US" sz="2600" dirty="0" smtClean="0"/>
              <a:t>将</a:t>
            </a:r>
            <a:r>
              <a:rPr lang="en-US" altLang="zh-CN" sz="2600" dirty="0" smtClean="0"/>
              <a:t>PIM</a:t>
            </a:r>
            <a:r>
              <a:rPr lang="zh-CN" altLang="en-US" sz="2600" dirty="0" smtClean="0"/>
              <a:t>抽象出来，针对不同实现技术与平台制订多个映射规则，然后通过这些映射规则及辅助工具将</a:t>
            </a:r>
            <a:r>
              <a:rPr lang="en-US" altLang="zh-CN" sz="2600" dirty="0" smtClean="0"/>
              <a:t>PIM</a:t>
            </a:r>
            <a:r>
              <a:rPr lang="zh-CN" altLang="en-US" sz="2600" dirty="0" smtClean="0"/>
              <a:t>转换成</a:t>
            </a:r>
            <a:r>
              <a:rPr lang="en-US" altLang="zh-CN" sz="2600" dirty="0" smtClean="0"/>
              <a:t>PSM</a:t>
            </a:r>
            <a:r>
              <a:rPr lang="zh-CN" altLang="en-US" sz="2600" dirty="0" smtClean="0"/>
              <a:t>，再将</a:t>
            </a:r>
            <a:r>
              <a:rPr lang="en-US" altLang="zh-CN" sz="2600" dirty="0" smtClean="0"/>
              <a:t>PSM</a:t>
            </a:r>
            <a:r>
              <a:rPr lang="zh-CN" altLang="en-US" sz="2600" dirty="0" smtClean="0"/>
              <a:t>不断求精直至形成最后代码。</a:t>
            </a:r>
          </a:p>
          <a:p>
            <a:endParaRPr lang="en-US" dirty="0"/>
          </a:p>
        </p:txBody>
      </p:sp>
      <p:sp>
        <p:nvSpPr>
          <p:cNvPr id="5" name="页脚占位符 4"/>
          <p:cNvSpPr>
            <a:spLocks noGrp="1"/>
          </p:cNvSpPr>
          <p:nvPr>
            <p:ph type="ftr" sz="quarter" idx="11"/>
          </p:nvPr>
        </p:nvSpPr>
        <p:spPr/>
        <p:txBody>
          <a:bodyPr/>
          <a:lstStyle/>
          <a:p>
            <a:pPr>
              <a:defRPr/>
            </a:pPr>
            <a:r>
              <a:rPr lang="en-US" altLang="zh-CN" smtClean="0">
                <a:effectLst>
                  <a:outerShdw blurRad="38100" dist="38100" dir="2700000" algn="tl">
                    <a:srgbClr val="000000">
                      <a:alpha val="43137"/>
                    </a:srgbClr>
                  </a:outerShdw>
                </a:effectLst>
              </a:rPr>
              <a:t>SEG - Software Engineering Group</a:t>
            </a:r>
            <a:endParaRPr lang="en-US" altLang="en-US" dirty="0">
              <a:effectLst>
                <a:outerShdw blurRad="38100" dist="38100" dir="2700000" algn="tl">
                  <a:srgbClr val="000000">
                    <a:alpha val="43137"/>
                  </a:srgbClr>
                </a:outerShdw>
              </a:effectLst>
            </a:endParaRPr>
          </a:p>
        </p:txBody>
      </p:sp>
      <p:sp>
        <p:nvSpPr>
          <p:cNvPr id="6" name="灯片编号占位符 5"/>
          <p:cNvSpPr>
            <a:spLocks noGrp="1"/>
          </p:cNvSpPr>
          <p:nvPr>
            <p:ph type="sldNum" sz="quarter" idx="12"/>
          </p:nvPr>
        </p:nvSpPr>
        <p:spPr/>
        <p:txBody>
          <a:bodyPr/>
          <a:lstStyle/>
          <a:p>
            <a:pPr>
              <a:defRPr/>
            </a:pPr>
            <a:fld id="{35D07BA9-9AE6-4080-8D64-55533AFBC995}" type="slidenum">
              <a:rPr lang="en-US" altLang="zh-CN" smtClean="0"/>
              <a:pPr>
                <a:defRPr/>
              </a:pPr>
              <a:t>71</a:t>
            </a:fld>
            <a:endParaRPr lang="en-US" altLang="zh-CN" dirty="0"/>
          </a:p>
        </p:txBody>
      </p:sp>
    </p:spTree>
    <p:extLst>
      <p:ext uri="{BB962C8B-B14F-4D97-AF65-F5344CB8AC3E}">
        <p14:creationId xmlns:p14="http://schemas.microsoft.com/office/powerpoint/2010/main" val="388386856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pPr>
              <a:defRPr/>
            </a:pPr>
            <a:r>
              <a:rPr lang="en-US" altLang="zh-CN" smtClean="0">
                <a:effectLst>
                  <a:outerShdw blurRad="38100" dist="38100" dir="2700000" algn="tl">
                    <a:srgbClr val="000000">
                      <a:alpha val="43137"/>
                    </a:srgbClr>
                  </a:outerShdw>
                </a:effectLst>
              </a:rPr>
              <a:t>SEG - Software Engineering Group</a:t>
            </a:r>
            <a:endParaRPr lang="en-US" altLang="en-US" dirty="0">
              <a:effectLst>
                <a:outerShdw blurRad="38100" dist="38100" dir="2700000" algn="tl">
                  <a:srgbClr val="000000">
                    <a:alpha val="43137"/>
                  </a:srgbClr>
                </a:outerShdw>
              </a:effectLst>
            </a:endParaRPr>
          </a:p>
        </p:txBody>
      </p:sp>
      <p:sp>
        <p:nvSpPr>
          <p:cNvPr id="6" name="灯片编号占位符 5"/>
          <p:cNvSpPr>
            <a:spLocks noGrp="1"/>
          </p:cNvSpPr>
          <p:nvPr>
            <p:ph type="sldNum" sz="quarter" idx="12"/>
          </p:nvPr>
        </p:nvSpPr>
        <p:spPr/>
        <p:txBody>
          <a:bodyPr/>
          <a:lstStyle/>
          <a:p>
            <a:pPr>
              <a:defRPr/>
            </a:pPr>
            <a:fld id="{35D07BA9-9AE6-4080-8D64-55533AFBC995}" type="slidenum">
              <a:rPr lang="en-US" altLang="zh-CN" smtClean="0"/>
              <a:pPr>
                <a:defRPr/>
              </a:pPr>
              <a:t>72</a:t>
            </a:fld>
            <a:endParaRPr lang="en-US" altLang="zh-CN" dirty="0"/>
          </a:p>
        </p:txBody>
      </p:sp>
      <p:sp>
        <p:nvSpPr>
          <p:cNvPr id="7" name="Rectangle 3"/>
          <p:cNvSpPr>
            <a:spLocks noChangeArrowheads="1"/>
          </p:cNvSpPr>
          <p:nvPr/>
        </p:nvSpPr>
        <p:spPr bwMode="auto">
          <a:xfrm>
            <a:off x="3962400" y="642918"/>
            <a:ext cx="1219200" cy="76200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gn="ctr"/>
            <a:r>
              <a:rPr lang="en-US" altLang="zh-CN" sz="2400"/>
              <a:t>PIM</a:t>
            </a:r>
          </a:p>
        </p:txBody>
      </p:sp>
      <p:sp>
        <p:nvSpPr>
          <p:cNvPr id="8" name="Oval 4"/>
          <p:cNvSpPr>
            <a:spLocks noChangeArrowheads="1"/>
          </p:cNvSpPr>
          <p:nvPr/>
        </p:nvSpPr>
        <p:spPr bwMode="auto">
          <a:xfrm>
            <a:off x="3048000" y="2014518"/>
            <a:ext cx="3200400" cy="1371600"/>
          </a:xfrm>
          <a:prstGeom prst="ellipse">
            <a:avLst/>
          </a:prstGeom>
          <a:solidFill>
            <a:schemeClr val="accent1"/>
          </a:solidFill>
          <a:ln w="12700" cap="sq">
            <a:solidFill>
              <a:schemeClr val="tx1"/>
            </a:solidFill>
            <a:round/>
            <a:headEnd type="none" w="sm" len="sm"/>
            <a:tailEnd type="none" w="sm" len="sm"/>
          </a:ln>
        </p:spPr>
        <p:txBody>
          <a:bodyPr wrap="none" anchor="ctr"/>
          <a:lstStyle/>
          <a:p>
            <a:pPr algn="ctr"/>
            <a:r>
              <a:rPr lang="en-US" altLang="zh-CN" sz="2400"/>
              <a:t>Mappings</a:t>
            </a:r>
          </a:p>
        </p:txBody>
      </p:sp>
      <p:sp>
        <p:nvSpPr>
          <p:cNvPr id="9" name="Rectangle 5"/>
          <p:cNvSpPr>
            <a:spLocks noChangeArrowheads="1"/>
          </p:cNvSpPr>
          <p:nvPr/>
        </p:nvSpPr>
        <p:spPr bwMode="auto">
          <a:xfrm>
            <a:off x="304800" y="3919518"/>
            <a:ext cx="1524000" cy="99060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gn="ctr"/>
            <a:r>
              <a:rPr lang="en-US" altLang="zh-CN" sz="2400"/>
              <a:t>PSM</a:t>
            </a:r>
          </a:p>
          <a:p>
            <a:pPr algn="ctr"/>
            <a:r>
              <a:rPr lang="en-US" altLang="zh-CN" sz="1600"/>
              <a:t>CORBA specific</a:t>
            </a:r>
          </a:p>
          <a:p>
            <a:pPr algn="ctr"/>
            <a:r>
              <a:rPr lang="en-US" altLang="zh-CN" sz="1600"/>
              <a:t>platform models</a:t>
            </a:r>
            <a:endParaRPr lang="en-US" altLang="zh-CN" sz="2400"/>
          </a:p>
        </p:txBody>
      </p:sp>
      <p:sp>
        <p:nvSpPr>
          <p:cNvPr id="10" name="Rectangle 6"/>
          <p:cNvSpPr>
            <a:spLocks noChangeArrowheads="1"/>
          </p:cNvSpPr>
          <p:nvPr/>
        </p:nvSpPr>
        <p:spPr bwMode="auto">
          <a:xfrm>
            <a:off x="2057400" y="3919518"/>
            <a:ext cx="1524000" cy="99060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gn="ctr"/>
            <a:r>
              <a:rPr lang="en-US" altLang="zh-CN" sz="2400"/>
              <a:t>PSM</a:t>
            </a:r>
          </a:p>
          <a:p>
            <a:pPr algn="ctr"/>
            <a:r>
              <a:rPr lang="en-US" altLang="zh-CN" sz="1600"/>
              <a:t>EJB specific</a:t>
            </a:r>
          </a:p>
          <a:p>
            <a:pPr algn="ctr"/>
            <a:r>
              <a:rPr lang="en-US" altLang="zh-CN" sz="1600"/>
              <a:t>platform models</a:t>
            </a:r>
            <a:endParaRPr lang="en-US" altLang="zh-CN" sz="2400"/>
          </a:p>
        </p:txBody>
      </p:sp>
      <p:sp>
        <p:nvSpPr>
          <p:cNvPr id="11" name="Rectangle 7"/>
          <p:cNvSpPr>
            <a:spLocks noChangeArrowheads="1"/>
          </p:cNvSpPr>
          <p:nvPr/>
        </p:nvSpPr>
        <p:spPr bwMode="auto">
          <a:xfrm>
            <a:off x="3810000" y="3919518"/>
            <a:ext cx="1524000" cy="99060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gn="ctr"/>
            <a:r>
              <a:rPr lang="en-US" altLang="zh-CN" sz="2400"/>
              <a:t>PSM</a:t>
            </a:r>
          </a:p>
          <a:p>
            <a:pPr algn="ctr"/>
            <a:r>
              <a:rPr lang="en-US" altLang="zh-CN" sz="1600"/>
              <a:t>XML specific</a:t>
            </a:r>
          </a:p>
          <a:p>
            <a:pPr algn="ctr"/>
            <a:r>
              <a:rPr lang="en-US" altLang="zh-CN" sz="1600"/>
              <a:t>platform models</a:t>
            </a:r>
            <a:endParaRPr lang="en-US" altLang="zh-CN" sz="2400"/>
          </a:p>
        </p:txBody>
      </p:sp>
      <p:sp>
        <p:nvSpPr>
          <p:cNvPr id="12" name="Rectangle 8"/>
          <p:cNvSpPr>
            <a:spLocks noChangeArrowheads="1"/>
          </p:cNvSpPr>
          <p:nvPr/>
        </p:nvSpPr>
        <p:spPr bwMode="auto">
          <a:xfrm>
            <a:off x="5562600" y="3919518"/>
            <a:ext cx="1524000" cy="99060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gn="ctr"/>
            <a:r>
              <a:rPr lang="en-US" altLang="zh-CN" sz="2400"/>
              <a:t>PSM</a:t>
            </a:r>
          </a:p>
          <a:p>
            <a:pPr algn="ctr"/>
            <a:r>
              <a:rPr lang="en-US" altLang="zh-CN" sz="1600"/>
              <a:t>.NET specific</a:t>
            </a:r>
          </a:p>
          <a:p>
            <a:pPr algn="ctr"/>
            <a:r>
              <a:rPr lang="en-US" altLang="zh-CN" sz="1600"/>
              <a:t>platform models</a:t>
            </a:r>
            <a:endParaRPr lang="en-US" altLang="zh-CN" sz="2400"/>
          </a:p>
        </p:txBody>
      </p:sp>
      <p:sp>
        <p:nvSpPr>
          <p:cNvPr id="13" name="Rectangle 9"/>
          <p:cNvSpPr>
            <a:spLocks noChangeArrowheads="1"/>
          </p:cNvSpPr>
          <p:nvPr/>
        </p:nvSpPr>
        <p:spPr bwMode="auto">
          <a:xfrm>
            <a:off x="7315200" y="3919518"/>
            <a:ext cx="1524000" cy="99060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gn="ctr"/>
            <a:r>
              <a:rPr lang="en-US" altLang="zh-CN" sz="2400"/>
              <a:t>PSM</a:t>
            </a:r>
          </a:p>
          <a:p>
            <a:pPr algn="ctr"/>
            <a:r>
              <a:rPr lang="en-US" altLang="zh-CN" sz="1600"/>
              <a:t>WEB specific</a:t>
            </a:r>
          </a:p>
          <a:p>
            <a:pPr algn="ctr"/>
            <a:r>
              <a:rPr lang="en-US" altLang="zh-CN" sz="1600"/>
              <a:t>platform models</a:t>
            </a:r>
            <a:endParaRPr lang="en-US" altLang="zh-CN" sz="2400"/>
          </a:p>
        </p:txBody>
      </p:sp>
      <p:sp>
        <p:nvSpPr>
          <p:cNvPr id="14" name="Rectangle 10"/>
          <p:cNvSpPr>
            <a:spLocks noChangeArrowheads="1"/>
          </p:cNvSpPr>
          <p:nvPr/>
        </p:nvSpPr>
        <p:spPr bwMode="auto">
          <a:xfrm>
            <a:off x="304800" y="5367318"/>
            <a:ext cx="1524000" cy="45720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gn="ctr"/>
            <a:r>
              <a:rPr lang="en-US" altLang="zh-CN" sz="1800"/>
              <a:t>CORBA/CCM</a:t>
            </a:r>
            <a:endParaRPr lang="en-US" altLang="zh-CN" sz="2400"/>
          </a:p>
        </p:txBody>
      </p:sp>
      <p:sp>
        <p:nvSpPr>
          <p:cNvPr id="15" name="Rectangle 11"/>
          <p:cNvSpPr>
            <a:spLocks noChangeArrowheads="1"/>
          </p:cNvSpPr>
          <p:nvPr/>
        </p:nvSpPr>
        <p:spPr bwMode="auto">
          <a:xfrm>
            <a:off x="2057400" y="5367318"/>
            <a:ext cx="1524000" cy="45720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gn="ctr"/>
            <a:r>
              <a:rPr lang="en-US" altLang="zh-CN" sz="1800"/>
              <a:t>J2EE/EJB</a:t>
            </a:r>
          </a:p>
        </p:txBody>
      </p:sp>
      <p:sp>
        <p:nvSpPr>
          <p:cNvPr id="16" name="Rectangle 12"/>
          <p:cNvSpPr>
            <a:spLocks noChangeArrowheads="1"/>
          </p:cNvSpPr>
          <p:nvPr/>
        </p:nvSpPr>
        <p:spPr bwMode="auto">
          <a:xfrm>
            <a:off x="3810000" y="5367318"/>
            <a:ext cx="1524000" cy="45720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gn="ctr"/>
            <a:r>
              <a:rPr lang="en-US" altLang="zh-CN" sz="1800"/>
              <a:t>SOAP/XML</a:t>
            </a:r>
          </a:p>
        </p:txBody>
      </p:sp>
      <p:sp>
        <p:nvSpPr>
          <p:cNvPr id="17" name="Rectangle 13"/>
          <p:cNvSpPr>
            <a:spLocks noChangeArrowheads="1"/>
          </p:cNvSpPr>
          <p:nvPr/>
        </p:nvSpPr>
        <p:spPr bwMode="auto">
          <a:xfrm>
            <a:off x="5562600" y="5367318"/>
            <a:ext cx="1524000" cy="45720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gn="ctr"/>
            <a:r>
              <a:rPr lang="en-US" altLang="zh-CN" sz="1800"/>
              <a:t>DCOM/.NET</a:t>
            </a:r>
          </a:p>
        </p:txBody>
      </p:sp>
      <p:sp>
        <p:nvSpPr>
          <p:cNvPr id="18" name="Rectangle 14"/>
          <p:cNvSpPr>
            <a:spLocks noChangeArrowheads="1"/>
          </p:cNvSpPr>
          <p:nvPr/>
        </p:nvSpPr>
        <p:spPr bwMode="auto">
          <a:xfrm>
            <a:off x="7315200" y="5367318"/>
            <a:ext cx="1524000" cy="45720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gn="ctr"/>
            <a:r>
              <a:rPr lang="en-US" altLang="zh-CN" sz="1800"/>
              <a:t>WEB/WSDL</a:t>
            </a:r>
          </a:p>
        </p:txBody>
      </p:sp>
      <p:sp>
        <p:nvSpPr>
          <p:cNvPr id="19" name="Line 15"/>
          <p:cNvSpPr>
            <a:spLocks noChangeShapeType="1"/>
          </p:cNvSpPr>
          <p:nvPr/>
        </p:nvSpPr>
        <p:spPr bwMode="auto">
          <a:xfrm flipH="1">
            <a:off x="3733800" y="1404918"/>
            <a:ext cx="838200" cy="838200"/>
          </a:xfrm>
          <a:prstGeom prst="line">
            <a:avLst/>
          </a:prstGeom>
          <a:noFill/>
          <a:ln w="12700" cap="sq">
            <a:solidFill>
              <a:schemeClr val="tx1"/>
            </a:solidFill>
            <a:round/>
            <a:headEnd type="none" w="sm" len="sm"/>
            <a:tailEnd type="none" w="sm" len="sm"/>
          </a:ln>
        </p:spPr>
        <p:txBody>
          <a:bodyPr wrap="none" anchor="ctr"/>
          <a:lstStyle/>
          <a:p>
            <a:endParaRPr lang="zh-CN" altLang="en-US"/>
          </a:p>
        </p:txBody>
      </p:sp>
      <p:sp>
        <p:nvSpPr>
          <p:cNvPr id="20" name="Line 16"/>
          <p:cNvSpPr>
            <a:spLocks noChangeShapeType="1"/>
          </p:cNvSpPr>
          <p:nvPr/>
        </p:nvSpPr>
        <p:spPr bwMode="auto">
          <a:xfrm flipH="1">
            <a:off x="4114800" y="1404918"/>
            <a:ext cx="457200" cy="838200"/>
          </a:xfrm>
          <a:prstGeom prst="line">
            <a:avLst/>
          </a:prstGeom>
          <a:noFill/>
          <a:ln w="12700" cap="sq">
            <a:solidFill>
              <a:schemeClr val="tx1"/>
            </a:solidFill>
            <a:round/>
            <a:headEnd type="none" w="sm" len="sm"/>
            <a:tailEnd type="none" w="sm" len="sm"/>
          </a:ln>
        </p:spPr>
        <p:txBody>
          <a:bodyPr wrap="none" anchor="ctr"/>
          <a:lstStyle/>
          <a:p>
            <a:endParaRPr lang="zh-CN" altLang="en-US"/>
          </a:p>
        </p:txBody>
      </p:sp>
      <p:sp>
        <p:nvSpPr>
          <p:cNvPr id="21" name="Line 17"/>
          <p:cNvSpPr>
            <a:spLocks noChangeShapeType="1"/>
          </p:cNvSpPr>
          <p:nvPr/>
        </p:nvSpPr>
        <p:spPr bwMode="auto">
          <a:xfrm flipH="1">
            <a:off x="4419600" y="1404918"/>
            <a:ext cx="152400" cy="762000"/>
          </a:xfrm>
          <a:prstGeom prst="line">
            <a:avLst/>
          </a:prstGeom>
          <a:noFill/>
          <a:ln w="12700" cap="sq">
            <a:solidFill>
              <a:schemeClr val="tx1"/>
            </a:solidFill>
            <a:round/>
            <a:headEnd type="none" w="sm" len="sm"/>
            <a:tailEnd type="none" w="sm" len="sm"/>
          </a:ln>
        </p:spPr>
        <p:txBody>
          <a:bodyPr wrap="none" anchor="ctr"/>
          <a:lstStyle/>
          <a:p>
            <a:endParaRPr lang="zh-CN" altLang="en-US"/>
          </a:p>
        </p:txBody>
      </p:sp>
      <p:sp>
        <p:nvSpPr>
          <p:cNvPr id="22" name="Line 18"/>
          <p:cNvSpPr>
            <a:spLocks noChangeShapeType="1"/>
          </p:cNvSpPr>
          <p:nvPr/>
        </p:nvSpPr>
        <p:spPr bwMode="auto">
          <a:xfrm>
            <a:off x="4572000" y="1404918"/>
            <a:ext cx="76200" cy="685800"/>
          </a:xfrm>
          <a:prstGeom prst="line">
            <a:avLst/>
          </a:prstGeom>
          <a:noFill/>
          <a:ln w="12700" cap="sq">
            <a:solidFill>
              <a:schemeClr val="tx1"/>
            </a:solidFill>
            <a:round/>
            <a:headEnd type="none" w="sm" len="sm"/>
            <a:tailEnd type="none" w="sm" len="sm"/>
          </a:ln>
        </p:spPr>
        <p:txBody>
          <a:bodyPr wrap="none" anchor="ctr"/>
          <a:lstStyle/>
          <a:p>
            <a:endParaRPr lang="zh-CN" altLang="en-US"/>
          </a:p>
        </p:txBody>
      </p:sp>
      <p:sp>
        <p:nvSpPr>
          <p:cNvPr id="23" name="Line 19"/>
          <p:cNvSpPr>
            <a:spLocks noChangeShapeType="1"/>
          </p:cNvSpPr>
          <p:nvPr/>
        </p:nvSpPr>
        <p:spPr bwMode="auto">
          <a:xfrm>
            <a:off x="4572000" y="1404918"/>
            <a:ext cx="381000" cy="762000"/>
          </a:xfrm>
          <a:prstGeom prst="line">
            <a:avLst/>
          </a:prstGeom>
          <a:noFill/>
          <a:ln w="12700" cap="sq">
            <a:solidFill>
              <a:schemeClr val="tx1"/>
            </a:solidFill>
            <a:round/>
            <a:headEnd type="none" w="sm" len="sm"/>
            <a:tailEnd type="none" w="sm" len="sm"/>
          </a:ln>
        </p:spPr>
        <p:txBody>
          <a:bodyPr wrap="none" anchor="ctr"/>
          <a:lstStyle/>
          <a:p>
            <a:endParaRPr lang="zh-CN" altLang="en-US"/>
          </a:p>
        </p:txBody>
      </p:sp>
      <p:sp>
        <p:nvSpPr>
          <p:cNvPr id="24" name="Line 20"/>
          <p:cNvSpPr>
            <a:spLocks noChangeShapeType="1"/>
          </p:cNvSpPr>
          <p:nvPr/>
        </p:nvSpPr>
        <p:spPr bwMode="auto">
          <a:xfrm>
            <a:off x="4572000" y="1404918"/>
            <a:ext cx="685800" cy="762000"/>
          </a:xfrm>
          <a:prstGeom prst="line">
            <a:avLst/>
          </a:prstGeom>
          <a:noFill/>
          <a:ln w="12700" cap="sq">
            <a:solidFill>
              <a:schemeClr val="tx1"/>
            </a:solidFill>
            <a:round/>
            <a:headEnd type="none" w="sm" len="sm"/>
            <a:tailEnd type="none" w="sm" len="sm"/>
          </a:ln>
        </p:spPr>
        <p:txBody>
          <a:bodyPr wrap="none" anchor="ctr"/>
          <a:lstStyle/>
          <a:p>
            <a:endParaRPr lang="zh-CN" altLang="en-US"/>
          </a:p>
        </p:txBody>
      </p:sp>
      <p:sp>
        <p:nvSpPr>
          <p:cNvPr id="25" name="Line 21"/>
          <p:cNvSpPr>
            <a:spLocks noChangeShapeType="1"/>
          </p:cNvSpPr>
          <p:nvPr/>
        </p:nvSpPr>
        <p:spPr bwMode="auto">
          <a:xfrm flipH="1">
            <a:off x="1066800" y="2700318"/>
            <a:ext cx="2209800" cy="1219200"/>
          </a:xfrm>
          <a:prstGeom prst="line">
            <a:avLst/>
          </a:prstGeom>
          <a:noFill/>
          <a:ln w="12700" cap="sq">
            <a:solidFill>
              <a:schemeClr val="tx1"/>
            </a:solidFill>
            <a:round/>
            <a:headEnd type="none" w="sm" len="sm"/>
            <a:tailEnd type="arrow" w="med" len="med"/>
          </a:ln>
        </p:spPr>
        <p:txBody>
          <a:bodyPr wrap="none" anchor="ctr"/>
          <a:lstStyle/>
          <a:p>
            <a:endParaRPr lang="zh-CN" altLang="en-US"/>
          </a:p>
        </p:txBody>
      </p:sp>
      <p:sp>
        <p:nvSpPr>
          <p:cNvPr id="26" name="Line 22"/>
          <p:cNvSpPr>
            <a:spLocks noChangeShapeType="1"/>
          </p:cNvSpPr>
          <p:nvPr/>
        </p:nvSpPr>
        <p:spPr bwMode="auto">
          <a:xfrm flipH="1">
            <a:off x="2819400" y="3005118"/>
            <a:ext cx="990600" cy="914400"/>
          </a:xfrm>
          <a:prstGeom prst="line">
            <a:avLst/>
          </a:prstGeom>
          <a:noFill/>
          <a:ln w="12700" cap="sq">
            <a:solidFill>
              <a:schemeClr val="tx1"/>
            </a:solidFill>
            <a:round/>
            <a:headEnd type="none" w="sm" len="sm"/>
            <a:tailEnd type="arrow" w="med" len="med"/>
          </a:ln>
        </p:spPr>
        <p:txBody>
          <a:bodyPr wrap="none" anchor="ctr"/>
          <a:lstStyle/>
          <a:p>
            <a:endParaRPr lang="zh-CN" altLang="en-US"/>
          </a:p>
        </p:txBody>
      </p:sp>
      <p:sp>
        <p:nvSpPr>
          <p:cNvPr id="27" name="Line 23"/>
          <p:cNvSpPr>
            <a:spLocks noChangeShapeType="1"/>
          </p:cNvSpPr>
          <p:nvPr/>
        </p:nvSpPr>
        <p:spPr bwMode="auto">
          <a:xfrm>
            <a:off x="4572000" y="3157518"/>
            <a:ext cx="0" cy="762000"/>
          </a:xfrm>
          <a:prstGeom prst="line">
            <a:avLst/>
          </a:prstGeom>
          <a:noFill/>
          <a:ln w="12700" cap="sq">
            <a:solidFill>
              <a:schemeClr val="tx1"/>
            </a:solidFill>
            <a:round/>
            <a:headEnd type="none" w="sm" len="sm"/>
            <a:tailEnd type="arrow" w="med" len="med"/>
          </a:ln>
        </p:spPr>
        <p:txBody>
          <a:bodyPr wrap="none" anchor="ctr"/>
          <a:lstStyle/>
          <a:p>
            <a:endParaRPr lang="zh-CN" altLang="en-US"/>
          </a:p>
        </p:txBody>
      </p:sp>
      <p:sp>
        <p:nvSpPr>
          <p:cNvPr id="28" name="Line 24"/>
          <p:cNvSpPr>
            <a:spLocks noChangeShapeType="1"/>
          </p:cNvSpPr>
          <p:nvPr/>
        </p:nvSpPr>
        <p:spPr bwMode="auto">
          <a:xfrm>
            <a:off x="5334000" y="3005118"/>
            <a:ext cx="990600" cy="914400"/>
          </a:xfrm>
          <a:prstGeom prst="line">
            <a:avLst/>
          </a:prstGeom>
          <a:noFill/>
          <a:ln w="12700" cap="sq">
            <a:solidFill>
              <a:schemeClr val="tx1"/>
            </a:solidFill>
            <a:round/>
            <a:headEnd type="none" w="sm" len="sm"/>
            <a:tailEnd type="arrow" w="med" len="med"/>
          </a:ln>
        </p:spPr>
        <p:txBody>
          <a:bodyPr wrap="none" anchor="ctr"/>
          <a:lstStyle/>
          <a:p>
            <a:endParaRPr lang="zh-CN" altLang="en-US"/>
          </a:p>
        </p:txBody>
      </p:sp>
      <p:sp>
        <p:nvSpPr>
          <p:cNvPr id="29" name="Line 25"/>
          <p:cNvSpPr>
            <a:spLocks noChangeShapeType="1"/>
          </p:cNvSpPr>
          <p:nvPr/>
        </p:nvSpPr>
        <p:spPr bwMode="auto">
          <a:xfrm>
            <a:off x="5638800" y="2776518"/>
            <a:ext cx="2438400" cy="1143000"/>
          </a:xfrm>
          <a:prstGeom prst="line">
            <a:avLst/>
          </a:prstGeom>
          <a:noFill/>
          <a:ln w="12700" cap="sq">
            <a:solidFill>
              <a:schemeClr val="tx1"/>
            </a:solidFill>
            <a:round/>
            <a:headEnd type="none" w="sm" len="sm"/>
            <a:tailEnd type="arrow" w="med" len="med"/>
          </a:ln>
        </p:spPr>
        <p:txBody>
          <a:bodyPr wrap="none" anchor="ctr"/>
          <a:lstStyle/>
          <a:p>
            <a:endParaRPr lang="zh-CN" altLang="en-US"/>
          </a:p>
        </p:txBody>
      </p:sp>
      <p:sp>
        <p:nvSpPr>
          <p:cNvPr id="30" name="Line 26"/>
          <p:cNvSpPr>
            <a:spLocks noChangeShapeType="1"/>
          </p:cNvSpPr>
          <p:nvPr/>
        </p:nvSpPr>
        <p:spPr bwMode="auto">
          <a:xfrm>
            <a:off x="990600" y="4910118"/>
            <a:ext cx="0" cy="304800"/>
          </a:xfrm>
          <a:prstGeom prst="line">
            <a:avLst/>
          </a:prstGeom>
          <a:noFill/>
          <a:ln w="12700" cap="sq">
            <a:solidFill>
              <a:schemeClr val="tx1"/>
            </a:solidFill>
            <a:round/>
            <a:headEnd type="none" w="sm" len="sm"/>
            <a:tailEnd type="triangle" w="med" len="med"/>
          </a:ln>
        </p:spPr>
        <p:txBody>
          <a:bodyPr wrap="none" anchor="ctr"/>
          <a:lstStyle/>
          <a:p>
            <a:endParaRPr lang="zh-CN" altLang="en-US"/>
          </a:p>
        </p:txBody>
      </p:sp>
      <p:sp>
        <p:nvSpPr>
          <p:cNvPr id="31" name="Line 27"/>
          <p:cNvSpPr>
            <a:spLocks noChangeShapeType="1"/>
          </p:cNvSpPr>
          <p:nvPr/>
        </p:nvSpPr>
        <p:spPr bwMode="auto">
          <a:xfrm>
            <a:off x="2743200" y="4910118"/>
            <a:ext cx="0" cy="304800"/>
          </a:xfrm>
          <a:prstGeom prst="line">
            <a:avLst/>
          </a:prstGeom>
          <a:noFill/>
          <a:ln w="12700" cap="sq">
            <a:solidFill>
              <a:schemeClr val="tx1"/>
            </a:solidFill>
            <a:round/>
            <a:headEnd type="none" w="sm" len="sm"/>
            <a:tailEnd type="triangle" w="med" len="med"/>
          </a:ln>
        </p:spPr>
        <p:txBody>
          <a:bodyPr wrap="none" anchor="ctr"/>
          <a:lstStyle/>
          <a:p>
            <a:endParaRPr lang="zh-CN" altLang="en-US"/>
          </a:p>
        </p:txBody>
      </p:sp>
      <p:sp>
        <p:nvSpPr>
          <p:cNvPr id="32" name="Line 28"/>
          <p:cNvSpPr>
            <a:spLocks noChangeShapeType="1"/>
          </p:cNvSpPr>
          <p:nvPr/>
        </p:nvSpPr>
        <p:spPr bwMode="auto">
          <a:xfrm>
            <a:off x="4572000" y="4910118"/>
            <a:ext cx="0" cy="304800"/>
          </a:xfrm>
          <a:prstGeom prst="line">
            <a:avLst/>
          </a:prstGeom>
          <a:noFill/>
          <a:ln w="12700" cap="sq">
            <a:solidFill>
              <a:schemeClr val="tx1"/>
            </a:solidFill>
            <a:round/>
            <a:headEnd type="none" w="sm" len="sm"/>
            <a:tailEnd type="triangle" w="med" len="med"/>
          </a:ln>
        </p:spPr>
        <p:txBody>
          <a:bodyPr wrap="none" anchor="ctr"/>
          <a:lstStyle/>
          <a:p>
            <a:endParaRPr lang="zh-CN" altLang="en-US"/>
          </a:p>
        </p:txBody>
      </p:sp>
      <p:sp>
        <p:nvSpPr>
          <p:cNvPr id="33" name="Line 29"/>
          <p:cNvSpPr>
            <a:spLocks noChangeShapeType="1"/>
          </p:cNvSpPr>
          <p:nvPr/>
        </p:nvSpPr>
        <p:spPr bwMode="auto">
          <a:xfrm>
            <a:off x="6324600" y="4910118"/>
            <a:ext cx="0" cy="304800"/>
          </a:xfrm>
          <a:prstGeom prst="line">
            <a:avLst/>
          </a:prstGeom>
          <a:noFill/>
          <a:ln w="12700" cap="sq">
            <a:solidFill>
              <a:schemeClr val="tx1"/>
            </a:solidFill>
            <a:round/>
            <a:headEnd type="none" w="sm" len="sm"/>
            <a:tailEnd type="triangle" w="med" len="med"/>
          </a:ln>
        </p:spPr>
        <p:txBody>
          <a:bodyPr wrap="none" anchor="ctr"/>
          <a:lstStyle/>
          <a:p>
            <a:endParaRPr lang="zh-CN" altLang="en-US"/>
          </a:p>
        </p:txBody>
      </p:sp>
      <p:sp>
        <p:nvSpPr>
          <p:cNvPr id="34" name="Line 30"/>
          <p:cNvSpPr>
            <a:spLocks noChangeShapeType="1"/>
          </p:cNvSpPr>
          <p:nvPr/>
        </p:nvSpPr>
        <p:spPr bwMode="auto">
          <a:xfrm>
            <a:off x="8077200" y="4910118"/>
            <a:ext cx="0" cy="304800"/>
          </a:xfrm>
          <a:prstGeom prst="line">
            <a:avLst/>
          </a:prstGeom>
          <a:noFill/>
          <a:ln w="12700" cap="sq">
            <a:solidFill>
              <a:schemeClr val="tx1"/>
            </a:solidFill>
            <a:round/>
            <a:headEnd type="none" w="sm" len="sm"/>
            <a:tailEnd type="triangle" w="med" len="med"/>
          </a:ln>
        </p:spPr>
        <p:txBody>
          <a:bodyPr wrap="none" anchor="ctr"/>
          <a:lstStyle/>
          <a:p>
            <a:endParaRPr lang="zh-CN" altLang="en-US"/>
          </a:p>
        </p:txBody>
      </p:sp>
    </p:spTree>
    <p:extLst>
      <p:ext uri="{BB962C8B-B14F-4D97-AF65-F5344CB8AC3E}">
        <p14:creationId xmlns:p14="http://schemas.microsoft.com/office/powerpoint/2010/main" val="23762055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MDA</a:t>
            </a:r>
            <a:r>
              <a:rPr lang="zh-CN" altLang="en-US" dirty="0" smtClean="0"/>
              <a:t>的软件开发生命周期</a:t>
            </a:r>
            <a:endParaRPr lang="en-US" dirty="0"/>
          </a:p>
        </p:txBody>
      </p:sp>
      <p:sp>
        <p:nvSpPr>
          <p:cNvPr id="3" name="内容占位符 2"/>
          <p:cNvSpPr>
            <a:spLocks noGrp="1"/>
          </p:cNvSpPr>
          <p:nvPr>
            <p:ph idx="1"/>
          </p:nvPr>
        </p:nvSpPr>
        <p:spPr>
          <a:xfrm>
            <a:off x="500034" y="3568735"/>
            <a:ext cx="8229600" cy="2646347"/>
          </a:xfrm>
        </p:spPr>
        <p:txBody>
          <a:bodyPr>
            <a:normAutofit/>
          </a:bodyPr>
          <a:lstStyle/>
          <a:p>
            <a:r>
              <a:rPr lang="en-US" altLang="zh-CN" sz="2000" dirty="0" smtClean="0"/>
              <a:t>MDA</a:t>
            </a:r>
            <a:r>
              <a:rPr lang="zh-CN" altLang="en-US" sz="2000" dirty="0" smtClean="0"/>
              <a:t>软件开发生命周期也可以分为需求分析、设计、实现、测试和发布几个阶段，每个阶段都是一个迭代的过程</a:t>
            </a:r>
            <a:endParaRPr lang="en-US" altLang="zh-CN" sz="2000" dirty="0" smtClean="0"/>
          </a:p>
          <a:p>
            <a:pPr lvl="1"/>
            <a:r>
              <a:rPr lang="zh-CN" altLang="en-US" sz="1600" dirty="0" smtClean="0"/>
              <a:t>需求分析阶段的输出是</a:t>
            </a:r>
            <a:r>
              <a:rPr lang="en-US" altLang="zh-CN" sz="1600" dirty="0" smtClean="0"/>
              <a:t>CIM</a:t>
            </a:r>
            <a:r>
              <a:rPr lang="zh-CN" altLang="en-US" sz="1600" dirty="0" smtClean="0"/>
              <a:t>；</a:t>
            </a:r>
            <a:endParaRPr lang="en-US" altLang="zh-CN" sz="1600" dirty="0" smtClean="0"/>
          </a:p>
          <a:p>
            <a:pPr lvl="1"/>
            <a:r>
              <a:rPr lang="zh-CN" altLang="en-US" sz="1600" dirty="0" smtClean="0"/>
              <a:t>高层设计阶段通过模型转换从</a:t>
            </a:r>
            <a:r>
              <a:rPr lang="en-US" altLang="zh-CN" sz="1600" dirty="0" smtClean="0"/>
              <a:t>CIM</a:t>
            </a:r>
            <a:r>
              <a:rPr lang="zh-CN" altLang="en-US" sz="1600" dirty="0" smtClean="0"/>
              <a:t>生成</a:t>
            </a:r>
            <a:r>
              <a:rPr lang="en-US" altLang="zh-CN" sz="1600" dirty="0" smtClean="0"/>
              <a:t>PIM</a:t>
            </a:r>
            <a:r>
              <a:rPr lang="zh-CN" altLang="en-US" sz="1600" dirty="0" smtClean="0"/>
              <a:t>；</a:t>
            </a:r>
            <a:endParaRPr lang="en-US" altLang="zh-CN" sz="1600" dirty="0" smtClean="0"/>
          </a:p>
          <a:p>
            <a:pPr lvl="1"/>
            <a:r>
              <a:rPr lang="zh-CN" altLang="en-US" sz="1600" dirty="0" smtClean="0"/>
              <a:t>低层设计阶段通过模型转换从</a:t>
            </a:r>
            <a:r>
              <a:rPr lang="en-US" altLang="zh-CN" sz="1600" dirty="0" smtClean="0"/>
              <a:t>PIM</a:t>
            </a:r>
            <a:r>
              <a:rPr lang="zh-CN" altLang="en-US" sz="1600" dirty="0" smtClean="0"/>
              <a:t>生成</a:t>
            </a:r>
            <a:r>
              <a:rPr lang="en-US" altLang="zh-CN" sz="1600" dirty="0" smtClean="0"/>
              <a:t>PSM</a:t>
            </a:r>
            <a:r>
              <a:rPr lang="zh-CN" altLang="en-US" sz="1600" dirty="0" smtClean="0"/>
              <a:t>；</a:t>
            </a:r>
            <a:endParaRPr lang="en-US" altLang="zh-CN" sz="1600" dirty="0" smtClean="0"/>
          </a:p>
          <a:p>
            <a:pPr lvl="1"/>
            <a:r>
              <a:rPr lang="zh-CN" altLang="en-US" sz="1600" dirty="0" smtClean="0"/>
              <a:t>代码实现阶段通过模型转换从</a:t>
            </a:r>
            <a:r>
              <a:rPr lang="en-US" altLang="zh-CN" sz="1600" dirty="0" smtClean="0"/>
              <a:t>PSM</a:t>
            </a:r>
            <a:r>
              <a:rPr lang="zh-CN" altLang="en-US" sz="1600" dirty="0" smtClean="0"/>
              <a:t>生成基于特定平台的系统实现代码；</a:t>
            </a:r>
            <a:endParaRPr lang="en-US" altLang="zh-CN" sz="1600" dirty="0" smtClean="0"/>
          </a:p>
          <a:p>
            <a:pPr lvl="1"/>
            <a:r>
              <a:rPr lang="zh-CN" altLang="en-US" sz="1600" dirty="0" smtClean="0"/>
              <a:t>迭代测试结束后发布系统。</a:t>
            </a:r>
            <a:endParaRPr lang="en-US" sz="1600" dirty="0"/>
          </a:p>
        </p:txBody>
      </p:sp>
      <p:sp>
        <p:nvSpPr>
          <p:cNvPr id="5" name="页脚占位符 4"/>
          <p:cNvSpPr>
            <a:spLocks noGrp="1"/>
          </p:cNvSpPr>
          <p:nvPr>
            <p:ph type="ftr" sz="quarter" idx="11"/>
          </p:nvPr>
        </p:nvSpPr>
        <p:spPr/>
        <p:txBody>
          <a:bodyPr/>
          <a:lstStyle/>
          <a:p>
            <a:pPr>
              <a:defRPr/>
            </a:pPr>
            <a:r>
              <a:rPr lang="en-US" altLang="zh-CN" smtClean="0">
                <a:effectLst>
                  <a:outerShdw blurRad="38100" dist="38100" dir="2700000" algn="tl">
                    <a:srgbClr val="000000">
                      <a:alpha val="43137"/>
                    </a:srgbClr>
                  </a:outerShdw>
                </a:effectLst>
              </a:rPr>
              <a:t>SEG - Software Engineering Group</a:t>
            </a:r>
            <a:endParaRPr lang="en-US" altLang="en-US" dirty="0">
              <a:effectLst>
                <a:outerShdw blurRad="38100" dist="38100" dir="2700000" algn="tl">
                  <a:srgbClr val="000000">
                    <a:alpha val="43137"/>
                  </a:srgbClr>
                </a:outerShdw>
              </a:effectLst>
            </a:endParaRPr>
          </a:p>
        </p:txBody>
      </p:sp>
      <p:sp>
        <p:nvSpPr>
          <p:cNvPr id="6" name="灯片编号占位符 5"/>
          <p:cNvSpPr>
            <a:spLocks noGrp="1"/>
          </p:cNvSpPr>
          <p:nvPr>
            <p:ph type="sldNum" sz="quarter" idx="12"/>
          </p:nvPr>
        </p:nvSpPr>
        <p:spPr/>
        <p:txBody>
          <a:bodyPr/>
          <a:lstStyle/>
          <a:p>
            <a:pPr>
              <a:defRPr/>
            </a:pPr>
            <a:fld id="{35D07BA9-9AE6-4080-8D64-55533AFBC995}" type="slidenum">
              <a:rPr lang="en-US" altLang="zh-CN" smtClean="0"/>
              <a:pPr>
                <a:defRPr/>
              </a:pPr>
              <a:t>73</a:t>
            </a:fld>
            <a:endParaRPr lang="en-US" altLang="zh-CN" dirty="0"/>
          </a:p>
        </p:txBody>
      </p:sp>
      <p:graphicFrame>
        <p:nvGraphicFramePr>
          <p:cNvPr id="51202" name="Object 2"/>
          <p:cNvGraphicFramePr>
            <a:graphicFrameLocks noChangeAspect="1"/>
          </p:cNvGraphicFramePr>
          <p:nvPr/>
        </p:nvGraphicFramePr>
        <p:xfrm>
          <a:off x="285720" y="1214422"/>
          <a:ext cx="8476482" cy="2447937"/>
        </p:xfrm>
        <a:graphic>
          <a:graphicData uri="http://schemas.openxmlformats.org/presentationml/2006/ole">
            <mc:AlternateContent xmlns:mc="http://schemas.openxmlformats.org/markup-compatibility/2006">
              <mc:Choice xmlns:v="urn:schemas-microsoft-com:vml" Requires="v">
                <p:oleObj spid="_x0000_s1053" name="Visio" r:id="rId3" imgW="8302960" imgH="2358403" progId="Visio.Drawing.11">
                  <p:embed/>
                </p:oleObj>
              </mc:Choice>
              <mc:Fallback>
                <p:oleObj name="Visio" r:id="rId3" imgW="8302960" imgH="2358403" progId="Visio.Drawing.11">
                  <p:embed/>
                  <p:pic>
                    <p:nvPicPr>
                      <p:cNvPr id="5120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0" y="1214422"/>
                        <a:ext cx="8476482" cy="2447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419784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MDA</a:t>
            </a:r>
            <a:r>
              <a:rPr lang="zh-CN" altLang="en-US" dirty="0" smtClean="0"/>
              <a:t>带来的好处</a:t>
            </a:r>
            <a:endParaRPr lang="en-US" dirty="0"/>
          </a:p>
        </p:txBody>
      </p:sp>
      <p:sp>
        <p:nvSpPr>
          <p:cNvPr id="3" name="内容占位符 2"/>
          <p:cNvSpPr>
            <a:spLocks noGrp="1"/>
          </p:cNvSpPr>
          <p:nvPr>
            <p:ph idx="1"/>
          </p:nvPr>
        </p:nvSpPr>
        <p:spPr/>
        <p:txBody>
          <a:bodyPr/>
          <a:lstStyle/>
          <a:p>
            <a:r>
              <a:rPr lang="zh-CN" altLang="en-US" dirty="0" smtClean="0"/>
              <a:t>增强软件复用性</a:t>
            </a:r>
          </a:p>
          <a:p>
            <a:r>
              <a:rPr lang="zh-CN" altLang="en-US" dirty="0" smtClean="0"/>
              <a:t>增强软件可移植性</a:t>
            </a:r>
          </a:p>
          <a:p>
            <a:r>
              <a:rPr lang="zh-CN" altLang="en-US" dirty="0" smtClean="0"/>
              <a:t>提高软件开发效率、降低成本</a:t>
            </a:r>
          </a:p>
          <a:p>
            <a:r>
              <a:rPr lang="zh-CN" altLang="en-US" dirty="0" smtClean="0"/>
              <a:t>降低软件维护成本</a:t>
            </a:r>
          </a:p>
          <a:p>
            <a:r>
              <a:rPr lang="zh-CN" altLang="en-US" dirty="0" smtClean="0"/>
              <a:t>推动软件自动化进程</a:t>
            </a:r>
            <a:endParaRPr lang="en-US" dirty="0"/>
          </a:p>
        </p:txBody>
      </p:sp>
      <p:sp>
        <p:nvSpPr>
          <p:cNvPr id="5" name="页脚占位符 4"/>
          <p:cNvSpPr>
            <a:spLocks noGrp="1"/>
          </p:cNvSpPr>
          <p:nvPr>
            <p:ph type="ftr" sz="quarter" idx="11"/>
          </p:nvPr>
        </p:nvSpPr>
        <p:spPr/>
        <p:txBody>
          <a:bodyPr/>
          <a:lstStyle/>
          <a:p>
            <a:pPr>
              <a:defRPr/>
            </a:pPr>
            <a:r>
              <a:rPr lang="en-US" altLang="zh-CN" smtClean="0">
                <a:effectLst>
                  <a:outerShdw blurRad="38100" dist="38100" dir="2700000" algn="tl">
                    <a:srgbClr val="000000">
                      <a:alpha val="43137"/>
                    </a:srgbClr>
                  </a:outerShdw>
                </a:effectLst>
              </a:rPr>
              <a:t>SEG - Software Engineering Group</a:t>
            </a:r>
            <a:endParaRPr lang="en-US" altLang="en-US" dirty="0">
              <a:effectLst>
                <a:outerShdw blurRad="38100" dist="38100" dir="2700000" algn="tl">
                  <a:srgbClr val="000000">
                    <a:alpha val="43137"/>
                  </a:srgbClr>
                </a:outerShdw>
              </a:effectLst>
            </a:endParaRPr>
          </a:p>
        </p:txBody>
      </p:sp>
      <p:sp>
        <p:nvSpPr>
          <p:cNvPr id="6" name="灯片编号占位符 5"/>
          <p:cNvSpPr>
            <a:spLocks noGrp="1"/>
          </p:cNvSpPr>
          <p:nvPr>
            <p:ph type="sldNum" sz="quarter" idx="12"/>
          </p:nvPr>
        </p:nvSpPr>
        <p:spPr/>
        <p:txBody>
          <a:bodyPr/>
          <a:lstStyle/>
          <a:p>
            <a:pPr>
              <a:defRPr/>
            </a:pPr>
            <a:fld id="{35D07BA9-9AE6-4080-8D64-55533AFBC995}" type="slidenum">
              <a:rPr lang="en-US" altLang="zh-CN" smtClean="0"/>
              <a:pPr>
                <a:defRPr/>
              </a:pPr>
              <a:t>74</a:t>
            </a:fld>
            <a:endParaRPr lang="en-US" altLang="zh-CN" dirty="0"/>
          </a:p>
        </p:txBody>
      </p:sp>
    </p:spTree>
    <p:extLst>
      <p:ext uri="{BB962C8B-B14F-4D97-AF65-F5344CB8AC3E}">
        <p14:creationId xmlns:p14="http://schemas.microsoft.com/office/powerpoint/2010/main" val="22635970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MDA</a:t>
            </a:r>
            <a:r>
              <a:rPr lang="zh-CN" altLang="en-US" dirty="0" smtClean="0"/>
              <a:t>的构成</a:t>
            </a:r>
            <a:endParaRPr lang="en-US" dirty="0"/>
          </a:p>
        </p:txBody>
      </p:sp>
      <p:sp>
        <p:nvSpPr>
          <p:cNvPr id="5" name="页脚占位符 4"/>
          <p:cNvSpPr>
            <a:spLocks noGrp="1"/>
          </p:cNvSpPr>
          <p:nvPr>
            <p:ph type="ftr" sz="quarter" idx="11"/>
          </p:nvPr>
        </p:nvSpPr>
        <p:spPr/>
        <p:txBody>
          <a:bodyPr/>
          <a:lstStyle/>
          <a:p>
            <a:pPr>
              <a:defRPr/>
            </a:pPr>
            <a:r>
              <a:rPr lang="en-US" altLang="zh-CN" smtClean="0">
                <a:effectLst>
                  <a:outerShdw blurRad="38100" dist="38100" dir="2700000" algn="tl">
                    <a:srgbClr val="000000">
                      <a:alpha val="43137"/>
                    </a:srgbClr>
                  </a:outerShdw>
                </a:effectLst>
              </a:rPr>
              <a:t>SEG - Software Engineering Group</a:t>
            </a:r>
            <a:endParaRPr lang="en-US" altLang="en-US" dirty="0">
              <a:effectLst>
                <a:outerShdw blurRad="38100" dist="38100" dir="2700000" algn="tl">
                  <a:srgbClr val="000000">
                    <a:alpha val="43137"/>
                  </a:srgbClr>
                </a:outerShdw>
              </a:effectLst>
            </a:endParaRPr>
          </a:p>
        </p:txBody>
      </p:sp>
      <p:sp>
        <p:nvSpPr>
          <p:cNvPr id="6" name="灯片编号占位符 5"/>
          <p:cNvSpPr>
            <a:spLocks noGrp="1"/>
          </p:cNvSpPr>
          <p:nvPr>
            <p:ph type="sldNum" sz="quarter" idx="12"/>
          </p:nvPr>
        </p:nvSpPr>
        <p:spPr/>
        <p:txBody>
          <a:bodyPr/>
          <a:lstStyle/>
          <a:p>
            <a:pPr>
              <a:defRPr/>
            </a:pPr>
            <a:fld id="{35D07BA9-9AE6-4080-8D64-55533AFBC995}" type="slidenum">
              <a:rPr lang="en-US" altLang="zh-CN" smtClean="0"/>
              <a:pPr>
                <a:defRPr/>
              </a:pPr>
              <a:t>75</a:t>
            </a:fld>
            <a:endParaRPr lang="en-US" altLang="zh-CN" dirty="0"/>
          </a:p>
        </p:txBody>
      </p:sp>
      <p:pic>
        <p:nvPicPr>
          <p:cNvPr id="2050" name="图片 1"/>
          <p:cNvPicPr>
            <a:picLocks noChangeAspect="1" noChangeArrowheads="1"/>
          </p:cNvPicPr>
          <p:nvPr/>
        </p:nvPicPr>
        <p:blipFill>
          <a:blip r:embed="rId2" cstate="print"/>
          <a:srcRect/>
          <a:stretch>
            <a:fillRect/>
          </a:stretch>
        </p:blipFill>
        <p:spPr bwMode="auto">
          <a:xfrm>
            <a:off x="1857356" y="1242074"/>
            <a:ext cx="5000660" cy="4758694"/>
          </a:xfrm>
          <a:prstGeom prst="rect">
            <a:avLst/>
          </a:prstGeom>
          <a:noFill/>
          <a:ln w="9525">
            <a:noFill/>
            <a:miter lim="800000"/>
            <a:headEnd/>
            <a:tailEnd/>
          </a:ln>
        </p:spPr>
      </p:pic>
    </p:spTree>
    <p:extLst>
      <p:ext uri="{BB962C8B-B14F-4D97-AF65-F5344CB8AC3E}">
        <p14:creationId xmlns:p14="http://schemas.microsoft.com/office/powerpoint/2010/main" val="219129194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MDA</a:t>
            </a:r>
            <a:r>
              <a:rPr lang="zh-CN" altLang="en-US" dirty="0" smtClean="0"/>
              <a:t>的核心</a:t>
            </a:r>
            <a:endParaRPr lang="en-US" dirty="0"/>
          </a:p>
        </p:txBody>
      </p:sp>
      <p:sp>
        <p:nvSpPr>
          <p:cNvPr id="3" name="内容占位符 2"/>
          <p:cNvSpPr>
            <a:spLocks noGrp="1"/>
          </p:cNvSpPr>
          <p:nvPr>
            <p:ph idx="1"/>
          </p:nvPr>
        </p:nvSpPr>
        <p:spPr>
          <a:xfrm>
            <a:off x="500034" y="1357298"/>
            <a:ext cx="8358246" cy="4789487"/>
          </a:xfrm>
        </p:spPr>
        <p:txBody>
          <a:bodyPr/>
          <a:lstStyle/>
          <a:p>
            <a:r>
              <a:rPr lang="zh-CN" altLang="en-US" sz="2400" dirty="0" smtClean="0"/>
              <a:t>以下标准或规范构成了</a:t>
            </a:r>
            <a:r>
              <a:rPr lang="en-US" sz="2400" dirty="0" smtClean="0"/>
              <a:t>MDA</a:t>
            </a:r>
            <a:r>
              <a:rPr lang="zh-CN" altLang="en-US" sz="2400" dirty="0" smtClean="0"/>
              <a:t>的核心：</a:t>
            </a:r>
          </a:p>
          <a:p>
            <a:pPr lvl="1"/>
            <a:r>
              <a:rPr lang="zh-CN" altLang="en-US" sz="2100" dirty="0" smtClean="0"/>
              <a:t>统一建模语言（</a:t>
            </a:r>
            <a:r>
              <a:rPr lang="en-US" sz="2100" dirty="0" smtClean="0"/>
              <a:t>Uniform Modeling Language, UML</a:t>
            </a:r>
            <a:r>
              <a:rPr lang="zh-CN" altLang="en-US" sz="2100" dirty="0" smtClean="0"/>
              <a:t>）</a:t>
            </a:r>
            <a:r>
              <a:rPr lang="en-US" sz="2100" dirty="0" smtClean="0"/>
              <a:t>，</a:t>
            </a:r>
            <a:r>
              <a:rPr lang="zh-CN" altLang="en-US" sz="2100" dirty="0" smtClean="0"/>
              <a:t>建模工具</a:t>
            </a:r>
          </a:p>
          <a:p>
            <a:pPr lvl="1"/>
            <a:r>
              <a:rPr lang="zh-CN" altLang="en-US" sz="2100" dirty="0" smtClean="0"/>
              <a:t>元对象设施（</a:t>
            </a:r>
            <a:r>
              <a:rPr lang="en-US" sz="2100" dirty="0" smtClean="0"/>
              <a:t>Meta Object Facility, MOF</a:t>
            </a:r>
            <a:r>
              <a:rPr lang="zh-CN" altLang="en-US" sz="2100" dirty="0" smtClean="0"/>
              <a:t>）</a:t>
            </a:r>
            <a:r>
              <a:rPr lang="en-US" sz="2100" dirty="0" smtClean="0"/>
              <a:t>，</a:t>
            </a:r>
            <a:r>
              <a:rPr lang="zh-CN" altLang="en-US" sz="2100" dirty="0" smtClean="0"/>
              <a:t>标准的建模与交换结构</a:t>
            </a:r>
          </a:p>
          <a:p>
            <a:pPr lvl="1"/>
            <a:r>
              <a:rPr lang="zh-CN" altLang="en-US" sz="2100" dirty="0" smtClean="0"/>
              <a:t>公共仓库元模型（</a:t>
            </a:r>
            <a:r>
              <a:rPr lang="en-US" sz="2100" dirty="0" smtClean="0"/>
              <a:t>Common Warehouse </a:t>
            </a:r>
            <a:r>
              <a:rPr lang="en-US" sz="2100" dirty="0" err="1" smtClean="0"/>
              <a:t>Metamodel</a:t>
            </a:r>
            <a:r>
              <a:rPr lang="en-US" sz="2100" dirty="0" smtClean="0"/>
              <a:t> , CWM</a:t>
            </a:r>
            <a:r>
              <a:rPr lang="zh-CN" altLang="en-US" sz="2100" dirty="0" smtClean="0"/>
              <a:t>）</a:t>
            </a:r>
            <a:r>
              <a:rPr lang="en-US" sz="2100" dirty="0" smtClean="0"/>
              <a:t>，</a:t>
            </a:r>
            <a:r>
              <a:rPr lang="zh-CN" altLang="en-US" sz="2100" dirty="0" smtClean="0"/>
              <a:t>数据仓库的标准</a:t>
            </a:r>
          </a:p>
          <a:p>
            <a:pPr lvl="1"/>
            <a:r>
              <a:rPr lang="zh-CN" altLang="en-US" sz="2100" dirty="0" smtClean="0"/>
              <a:t>基于</a:t>
            </a:r>
            <a:r>
              <a:rPr lang="en-US" sz="2100" dirty="0" smtClean="0"/>
              <a:t>XML</a:t>
            </a:r>
            <a:r>
              <a:rPr lang="zh-CN" altLang="en-US" sz="2100" dirty="0" smtClean="0"/>
              <a:t>的元数据交换（</a:t>
            </a:r>
            <a:r>
              <a:rPr lang="en-US" sz="2100" dirty="0" smtClean="0"/>
              <a:t>XML Metadata Interchange , XMI</a:t>
            </a:r>
            <a:r>
              <a:rPr lang="zh-CN" altLang="en-US" sz="2100" dirty="0" smtClean="0"/>
              <a:t>）</a:t>
            </a:r>
            <a:r>
              <a:rPr lang="en-US" sz="2100" dirty="0" smtClean="0"/>
              <a:t>，</a:t>
            </a:r>
            <a:r>
              <a:rPr lang="zh-CN" altLang="en-US" sz="2100" dirty="0" smtClean="0"/>
              <a:t>信息交换的标准格式等。</a:t>
            </a:r>
          </a:p>
          <a:p>
            <a:pPr lvl="1"/>
            <a:r>
              <a:rPr lang="zh-CN" altLang="en-US" sz="2100" dirty="0" smtClean="0"/>
              <a:t>此外，</a:t>
            </a:r>
            <a:r>
              <a:rPr lang="en-US" sz="2100" dirty="0" smtClean="0"/>
              <a:t>MDA</a:t>
            </a:r>
            <a:r>
              <a:rPr lang="zh-CN" altLang="en-US" sz="2100" dirty="0" smtClean="0"/>
              <a:t>还将标准化少数通用领域的</a:t>
            </a:r>
            <a:r>
              <a:rPr lang="en-US" sz="2100" dirty="0" smtClean="0"/>
              <a:t>PIM、</a:t>
            </a:r>
            <a:r>
              <a:rPr lang="zh-CN" altLang="en-US" sz="2100" dirty="0" smtClean="0"/>
              <a:t>基于特定于中间件标准的</a:t>
            </a:r>
            <a:r>
              <a:rPr lang="en-US" sz="2100" dirty="0" smtClean="0"/>
              <a:t>PSM、</a:t>
            </a:r>
            <a:r>
              <a:rPr lang="zh-CN" altLang="en-US" sz="2100" dirty="0" smtClean="0"/>
              <a:t>以及</a:t>
            </a:r>
            <a:r>
              <a:rPr lang="en-US" sz="2100" dirty="0" smtClean="0"/>
              <a:t>PIM</a:t>
            </a:r>
            <a:r>
              <a:rPr lang="zh-CN" altLang="en-US" sz="2100" dirty="0" smtClean="0"/>
              <a:t>与</a:t>
            </a:r>
            <a:r>
              <a:rPr lang="en-US" sz="2100" dirty="0" smtClean="0"/>
              <a:t>PSM</a:t>
            </a:r>
            <a:r>
              <a:rPr lang="zh-CN" altLang="en-US" sz="2100" dirty="0" smtClean="0"/>
              <a:t>之间的映射规则，为设计到代码的自动生成提供基础。</a:t>
            </a:r>
            <a:endParaRPr lang="en-US" sz="2100" dirty="0"/>
          </a:p>
        </p:txBody>
      </p:sp>
      <p:sp>
        <p:nvSpPr>
          <p:cNvPr id="5" name="页脚占位符 4"/>
          <p:cNvSpPr>
            <a:spLocks noGrp="1"/>
          </p:cNvSpPr>
          <p:nvPr>
            <p:ph type="ftr" sz="quarter" idx="11"/>
          </p:nvPr>
        </p:nvSpPr>
        <p:spPr/>
        <p:txBody>
          <a:bodyPr/>
          <a:lstStyle/>
          <a:p>
            <a:pPr>
              <a:defRPr/>
            </a:pPr>
            <a:r>
              <a:rPr lang="en-US" altLang="zh-CN" smtClean="0">
                <a:effectLst>
                  <a:outerShdw blurRad="38100" dist="38100" dir="2700000" algn="tl">
                    <a:srgbClr val="000000">
                      <a:alpha val="43137"/>
                    </a:srgbClr>
                  </a:outerShdw>
                </a:effectLst>
              </a:rPr>
              <a:t>SEG - Software Engineering Group</a:t>
            </a:r>
            <a:endParaRPr lang="en-US" altLang="en-US" dirty="0">
              <a:effectLst>
                <a:outerShdw blurRad="38100" dist="38100" dir="2700000" algn="tl">
                  <a:srgbClr val="000000">
                    <a:alpha val="43137"/>
                  </a:srgbClr>
                </a:outerShdw>
              </a:effectLst>
            </a:endParaRPr>
          </a:p>
        </p:txBody>
      </p:sp>
      <p:sp>
        <p:nvSpPr>
          <p:cNvPr id="6" name="灯片编号占位符 5"/>
          <p:cNvSpPr>
            <a:spLocks noGrp="1"/>
          </p:cNvSpPr>
          <p:nvPr>
            <p:ph type="sldNum" sz="quarter" idx="12"/>
          </p:nvPr>
        </p:nvSpPr>
        <p:spPr/>
        <p:txBody>
          <a:bodyPr/>
          <a:lstStyle/>
          <a:p>
            <a:pPr>
              <a:defRPr/>
            </a:pPr>
            <a:fld id="{35D07BA9-9AE6-4080-8D64-55533AFBC995}" type="slidenum">
              <a:rPr lang="en-US" altLang="zh-CN" smtClean="0"/>
              <a:pPr>
                <a:defRPr/>
              </a:pPr>
              <a:t>76</a:t>
            </a:fld>
            <a:endParaRPr lang="en-US" altLang="zh-CN" dirty="0"/>
          </a:p>
        </p:txBody>
      </p:sp>
    </p:spTree>
    <p:extLst>
      <p:ext uri="{BB962C8B-B14F-4D97-AF65-F5344CB8AC3E}">
        <p14:creationId xmlns:p14="http://schemas.microsoft.com/office/powerpoint/2010/main" val="251208761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模型驱动工程（</a:t>
            </a:r>
            <a:r>
              <a:rPr lang="en-US" altLang="zh-CN" dirty="0" smtClean="0"/>
              <a:t>MDE</a:t>
            </a:r>
            <a:r>
              <a:rPr lang="zh-CN" altLang="en-US" dirty="0" smtClean="0"/>
              <a:t>）</a:t>
            </a:r>
            <a:endParaRPr lang="en-US" dirty="0"/>
          </a:p>
        </p:txBody>
      </p:sp>
      <p:sp>
        <p:nvSpPr>
          <p:cNvPr id="3" name="内容占位符 2"/>
          <p:cNvSpPr>
            <a:spLocks noGrp="1"/>
          </p:cNvSpPr>
          <p:nvPr>
            <p:ph idx="1"/>
          </p:nvPr>
        </p:nvSpPr>
        <p:spPr>
          <a:xfrm>
            <a:off x="500034" y="1357298"/>
            <a:ext cx="8429684" cy="4789487"/>
          </a:xfrm>
        </p:spPr>
        <p:txBody>
          <a:bodyPr/>
          <a:lstStyle/>
          <a:p>
            <a:r>
              <a:rPr lang="zh-CN" altLang="en-US" b="1" dirty="0" smtClean="0"/>
              <a:t>模型驱动工程</a:t>
            </a:r>
            <a:r>
              <a:rPr lang="en-US" altLang="zh-CN" b="1" dirty="0" smtClean="0"/>
              <a:t>(Model Driven Engineering, MDE)</a:t>
            </a:r>
          </a:p>
          <a:p>
            <a:pPr lvl="1"/>
            <a:r>
              <a:rPr lang="en-US" altLang="zh-CN" dirty="0" smtClean="0"/>
              <a:t>2005</a:t>
            </a:r>
            <a:r>
              <a:rPr lang="zh-CN" altLang="en-US" dirty="0" smtClean="0"/>
              <a:t>年，模型驱动软件开发领域最重要的年会之一</a:t>
            </a:r>
            <a:r>
              <a:rPr lang="en-US" dirty="0" smtClean="0"/>
              <a:t>UML series (International Conference on the Unified Modeling Language)</a:t>
            </a:r>
            <a:r>
              <a:rPr lang="zh-CN" altLang="en-US" dirty="0" smtClean="0"/>
              <a:t>正式更名为</a:t>
            </a:r>
            <a:r>
              <a:rPr lang="en-US" dirty="0" err="1" smtClean="0"/>
              <a:t>MoDELS</a:t>
            </a:r>
            <a:r>
              <a:rPr lang="en-US" dirty="0" smtClean="0"/>
              <a:t>/UML series (International Conference on Model Driven Engineering Languages and Systems)</a:t>
            </a:r>
            <a:r>
              <a:rPr lang="zh-CN" altLang="en-US" dirty="0" smtClean="0"/>
              <a:t>。</a:t>
            </a:r>
            <a:endParaRPr lang="en-US" dirty="0" smtClean="0"/>
          </a:p>
          <a:p>
            <a:pPr lvl="1"/>
            <a:r>
              <a:rPr lang="en-US" altLang="zh-CN" dirty="0" smtClean="0"/>
              <a:t>2007</a:t>
            </a:r>
            <a:r>
              <a:rPr lang="zh-CN" altLang="en-US" dirty="0" smtClean="0"/>
              <a:t>年，模型驱动工程这个术语正式出现在第</a:t>
            </a:r>
            <a:r>
              <a:rPr lang="en-US" altLang="zh-CN" dirty="0" smtClean="0"/>
              <a:t>29</a:t>
            </a:r>
            <a:r>
              <a:rPr lang="zh-CN" altLang="en-US" dirty="0" smtClean="0"/>
              <a:t>届</a:t>
            </a:r>
            <a:r>
              <a:rPr lang="en-US" dirty="0" smtClean="0"/>
              <a:t>ICSE</a:t>
            </a:r>
            <a:r>
              <a:rPr lang="zh-CN" altLang="en-US" dirty="0" smtClean="0"/>
              <a:t>年会的</a:t>
            </a:r>
            <a:r>
              <a:rPr lang="en-US" dirty="0" err="1" smtClean="0"/>
              <a:t>FoSE</a:t>
            </a:r>
            <a:r>
              <a:rPr lang="en-US" dirty="0" smtClean="0"/>
              <a:t> (the Future of Software Engineering )</a:t>
            </a:r>
            <a:r>
              <a:rPr lang="zh-CN" altLang="en-US" dirty="0" smtClean="0"/>
              <a:t>分会上，可以看做是</a:t>
            </a:r>
            <a:r>
              <a:rPr lang="en-US" altLang="zh-CN" dirty="0" smtClean="0"/>
              <a:t>MDE</a:t>
            </a:r>
            <a:r>
              <a:rPr lang="zh-CN" altLang="en-US" dirty="0" smtClean="0"/>
              <a:t>成为成为模型驱动软件开发领域代名词的标志。</a:t>
            </a:r>
            <a:endParaRPr lang="en-US" dirty="0"/>
          </a:p>
        </p:txBody>
      </p:sp>
      <p:sp>
        <p:nvSpPr>
          <p:cNvPr id="5" name="页脚占位符 4"/>
          <p:cNvSpPr>
            <a:spLocks noGrp="1"/>
          </p:cNvSpPr>
          <p:nvPr>
            <p:ph type="ftr" sz="quarter" idx="11"/>
          </p:nvPr>
        </p:nvSpPr>
        <p:spPr/>
        <p:txBody>
          <a:bodyPr/>
          <a:lstStyle/>
          <a:p>
            <a:pPr>
              <a:defRPr/>
            </a:pPr>
            <a:r>
              <a:rPr lang="en-US" altLang="zh-CN" smtClean="0">
                <a:effectLst>
                  <a:outerShdw blurRad="38100" dist="38100" dir="2700000" algn="tl">
                    <a:srgbClr val="000000">
                      <a:alpha val="43137"/>
                    </a:srgbClr>
                  </a:outerShdw>
                </a:effectLst>
              </a:rPr>
              <a:t>SEG - Software Engineering Group</a:t>
            </a:r>
            <a:endParaRPr lang="en-US" altLang="en-US" dirty="0">
              <a:effectLst>
                <a:outerShdw blurRad="38100" dist="38100" dir="2700000" algn="tl">
                  <a:srgbClr val="000000">
                    <a:alpha val="43137"/>
                  </a:srgbClr>
                </a:outerShdw>
              </a:effectLst>
            </a:endParaRPr>
          </a:p>
        </p:txBody>
      </p:sp>
      <p:sp>
        <p:nvSpPr>
          <p:cNvPr id="6" name="灯片编号占位符 5"/>
          <p:cNvSpPr>
            <a:spLocks noGrp="1"/>
          </p:cNvSpPr>
          <p:nvPr>
            <p:ph type="sldNum" sz="quarter" idx="12"/>
          </p:nvPr>
        </p:nvSpPr>
        <p:spPr/>
        <p:txBody>
          <a:bodyPr/>
          <a:lstStyle/>
          <a:p>
            <a:pPr>
              <a:defRPr/>
            </a:pPr>
            <a:fld id="{35D07BA9-9AE6-4080-8D64-55533AFBC995}" type="slidenum">
              <a:rPr lang="en-US" altLang="zh-CN" smtClean="0"/>
              <a:pPr>
                <a:defRPr/>
              </a:pPr>
              <a:t>77</a:t>
            </a:fld>
            <a:endParaRPr lang="en-US" altLang="zh-CN" dirty="0"/>
          </a:p>
        </p:txBody>
      </p:sp>
    </p:spTree>
    <p:extLst>
      <p:ext uri="{BB962C8B-B14F-4D97-AF65-F5344CB8AC3E}">
        <p14:creationId xmlns:p14="http://schemas.microsoft.com/office/powerpoint/2010/main" val="82117164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MDE</a:t>
            </a:r>
            <a:r>
              <a:rPr lang="zh-CN" altLang="en-US" dirty="0" smtClean="0"/>
              <a:t>的核心思想</a:t>
            </a:r>
            <a:endParaRPr lang="en-US" dirty="0"/>
          </a:p>
        </p:txBody>
      </p:sp>
      <p:sp>
        <p:nvSpPr>
          <p:cNvPr id="3" name="内容占位符 2"/>
          <p:cNvSpPr>
            <a:spLocks noGrp="1"/>
          </p:cNvSpPr>
          <p:nvPr>
            <p:ph idx="1"/>
          </p:nvPr>
        </p:nvSpPr>
        <p:spPr>
          <a:xfrm>
            <a:off x="500034" y="1214422"/>
            <a:ext cx="8229600" cy="4932363"/>
          </a:xfrm>
        </p:spPr>
        <p:txBody>
          <a:bodyPr/>
          <a:lstStyle/>
          <a:p>
            <a:r>
              <a:rPr lang="zh-CN" altLang="en-US" sz="2600" dirty="0" smtClean="0"/>
              <a:t>模型驱动工程以模型为首要软件制品（</a:t>
            </a:r>
            <a:r>
              <a:rPr lang="en-US" altLang="zh-CN" sz="2600" dirty="0" smtClean="0"/>
              <a:t>software artifact</a:t>
            </a:r>
            <a:r>
              <a:rPr lang="zh-CN" altLang="en-US" sz="2600" dirty="0" smtClean="0"/>
              <a:t>），通过建模为问题域构造软件系统的业务模型（</a:t>
            </a:r>
            <a:r>
              <a:rPr lang="en-US" altLang="zh-CN" sz="2600" dirty="0" smtClean="0"/>
              <a:t>business model</a:t>
            </a:r>
            <a:r>
              <a:rPr lang="zh-CN" altLang="en-US" sz="2600" dirty="0" smtClean="0"/>
              <a:t>），然后依靠模型转换（</a:t>
            </a:r>
            <a:r>
              <a:rPr lang="en-US" altLang="zh-CN" sz="2600" dirty="0" smtClean="0"/>
              <a:t>model transformation</a:t>
            </a:r>
            <a:r>
              <a:rPr lang="zh-CN" altLang="en-US" sz="2600" dirty="0" smtClean="0"/>
              <a:t>）驱动软件开发，（半）自动地产生最终完备的应用程序</a:t>
            </a:r>
            <a:r>
              <a:rPr lang="en-US" altLang="zh-CN" sz="2600" baseline="30000" dirty="0" smtClean="0"/>
              <a:t>[1]</a:t>
            </a:r>
            <a:r>
              <a:rPr lang="zh-CN" altLang="en-US" sz="2600" dirty="0" smtClean="0"/>
              <a:t>。</a:t>
            </a:r>
            <a:endParaRPr lang="en-US" altLang="zh-CN" sz="2600" dirty="0" smtClean="0"/>
          </a:p>
          <a:p>
            <a:r>
              <a:rPr lang="zh-CN" altLang="en-US" sz="2600" dirty="0" smtClean="0"/>
              <a:t>有学者认为模型驱动的思想，或者说以模型为中心的软件开发思想正是抽象层次提高到一定程度的一个自然而然的结果</a:t>
            </a:r>
            <a:r>
              <a:rPr lang="en-US" altLang="zh-CN" sz="2600" baseline="30000" dirty="0" smtClean="0"/>
              <a:t>[2]</a:t>
            </a:r>
            <a:r>
              <a:rPr lang="zh-CN" altLang="en-US" sz="2600" dirty="0" smtClean="0"/>
              <a:t>。</a:t>
            </a:r>
            <a:endParaRPr lang="en-US" sz="2600" dirty="0"/>
          </a:p>
        </p:txBody>
      </p:sp>
      <p:sp>
        <p:nvSpPr>
          <p:cNvPr id="5" name="页脚占位符 4"/>
          <p:cNvSpPr>
            <a:spLocks noGrp="1"/>
          </p:cNvSpPr>
          <p:nvPr>
            <p:ph type="ftr" sz="quarter" idx="11"/>
          </p:nvPr>
        </p:nvSpPr>
        <p:spPr/>
        <p:txBody>
          <a:bodyPr/>
          <a:lstStyle/>
          <a:p>
            <a:pPr>
              <a:defRPr/>
            </a:pPr>
            <a:r>
              <a:rPr lang="en-US" altLang="zh-CN" smtClean="0">
                <a:effectLst>
                  <a:outerShdw blurRad="38100" dist="38100" dir="2700000" algn="tl">
                    <a:srgbClr val="000000">
                      <a:alpha val="43137"/>
                    </a:srgbClr>
                  </a:outerShdw>
                </a:effectLst>
              </a:rPr>
              <a:t>SEG - Software Engineering Group</a:t>
            </a:r>
            <a:endParaRPr lang="en-US" altLang="en-US" dirty="0">
              <a:effectLst>
                <a:outerShdw blurRad="38100" dist="38100" dir="2700000" algn="tl">
                  <a:srgbClr val="000000">
                    <a:alpha val="43137"/>
                  </a:srgbClr>
                </a:outerShdw>
              </a:effectLst>
            </a:endParaRPr>
          </a:p>
        </p:txBody>
      </p:sp>
      <p:sp>
        <p:nvSpPr>
          <p:cNvPr id="6" name="灯片编号占位符 5"/>
          <p:cNvSpPr>
            <a:spLocks noGrp="1"/>
          </p:cNvSpPr>
          <p:nvPr>
            <p:ph type="sldNum" sz="quarter" idx="12"/>
          </p:nvPr>
        </p:nvSpPr>
        <p:spPr/>
        <p:txBody>
          <a:bodyPr/>
          <a:lstStyle/>
          <a:p>
            <a:pPr>
              <a:defRPr/>
            </a:pPr>
            <a:fld id="{35D07BA9-9AE6-4080-8D64-55533AFBC995}" type="slidenum">
              <a:rPr lang="en-US" altLang="zh-CN" smtClean="0"/>
              <a:pPr>
                <a:defRPr/>
              </a:pPr>
              <a:t>78</a:t>
            </a:fld>
            <a:endParaRPr lang="en-US" altLang="zh-CN" dirty="0"/>
          </a:p>
        </p:txBody>
      </p:sp>
      <p:cxnSp>
        <p:nvCxnSpPr>
          <p:cNvPr id="7" name="直接连接符 6"/>
          <p:cNvCxnSpPr/>
          <p:nvPr/>
        </p:nvCxnSpPr>
        <p:spPr>
          <a:xfrm>
            <a:off x="785372" y="4929198"/>
            <a:ext cx="75014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14348" y="5000637"/>
            <a:ext cx="7643866" cy="1077218"/>
          </a:xfrm>
          <a:prstGeom prst="rect">
            <a:avLst/>
          </a:prstGeom>
        </p:spPr>
        <p:txBody>
          <a:bodyPr wrap="square">
            <a:spAutoFit/>
          </a:bodyPr>
          <a:lstStyle/>
          <a:p>
            <a:pPr algn="l"/>
            <a:r>
              <a:rPr lang="en-US" sz="1600" dirty="0" smtClean="0"/>
              <a:t>[1] Douglas C. Schmidt. Guest Editor's Introduction: Model-Driven Engineering. IEEE Computer. IEEE CS, 2006, 39: 25-31.</a:t>
            </a:r>
          </a:p>
          <a:p>
            <a:pPr algn="l"/>
            <a:r>
              <a:rPr lang="en-US" sz="1600" dirty="0" smtClean="0"/>
              <a:t>[2] David S. Frankel. Model Driven Architecture: Applying MDA to Enterprise Computing. Wiley, 2003</a:t>
            </a:r>
            <a:endParaRPr lang="en-US" sz="1600" dirty="0"/>
          </a:p>
        </p:txBody>
      </p:sp>
    </p:spTree>
    <p:extLst>
      <p:ext uri="{BB962C8B-B14F-4D97-AF65-F5344CB8AC3E}">
        <p14:creationId xmlns:p14="http://schemas.microsoft.com/office/powerpoint/2010/main" val="254674209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两个趋势</a:t>
            </a:r>
            <a:endParaRPr lang="zh-CN" altLang="en-US" dirty="0"/>
          </a:p>
        </p:txBody>
      </p:sp>
      <p:sp>
        <p:nvSpPr>
          <p:cNvPr id="3" name="内容占位符 2"/>
          <p:cNvSpPr>
            <a:spLocks noGrp="1"/>
          </p:cNvSpPr>
          <p:nvPr>
            <p:ph idx="1"/>
          </p:nvPr>
        </p:nvSpPr>
        <p:spPr>
          <a:xfrm>
            <a:off x="467544" y="1556792"/>
            <a:ext cx="8142287" cy="4464149"/>
          </a:xfrm>
        </p:spPr>
        <p:txBody>
          <a:bodyPr>
            <a:normAutofit/>
          </a:bodyPr>
          <a:lstStyle/>
          <a:p>
            <a:pPr>
              <a:lnSpc>
                <a:spcPct val="150000"/>
              </a:lnSpc>
              <a:spcAft>
                <a:spcPts val="1200"/>
              </a:spcAft>
            </a:pPr>
            <a:r>
              <a:rPr lang="zh-CN" altLang="en-US" sz="3000" dirty="0" smtClean="0"/>
              <a:t>回顾软工发展的历史，有两个明显的趋势：</a:t>
            </a:r>
            <a:endParaRPr lang="en-US" altLang="zh-CN" sz="3000" dirty="0" smtClean="0"/>
          </a:p>
          <a:p>
            <a:pPr lvl="1">
              <a:lnSpc>
                <a:spcPct val="150000"/>
              </a:lnSpc>
              <a:spcAft>
                <a:spcPts val="1200"/>
              </a:spcAft>
            </a:pPr>
            <a:r>
              <a:rPr lang="zh-CN" altLang="en-US" sz="2800" dirty="0" smtClean="0"/>
              <a:t>关注点从小规模编程向大规模编程转变</a:t>
            </a:r>
            <a:endParaRPr lang="en-US" altLang="zh-CN" sz="2800" dirty="0" smtClean="0"/>
          </a:p>
          <a:p>
            <a:pPr lvl="1">
              <a:lnSpc>
                <a:spcPct val="150000"/>
              </a:lnSpc>
              <a:spcAft>
                <a:spcPts val="1200"/>
              </a:spcAft>
            </a:pPr>
            <a:r>
              <a:rPr lang="zh-CN" altLang="en-US" sz="2800" b="1" dirty="0" smtClean="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语言和基础设施</a:t>
            </a:r>
            <a:r>
              <a:rPr lang="zh-CN" altLang="en-US" sz="2800" dirty="0" smtClean="0"/>
              <a:t>的不断演进 </a:t>
            </a:r>
            <a:endParaRPr lang="en-US" altLang="zh-CN" sz="2800" dirty="0" smtClean="0"/>
          </a:p>
          <a:p>
            <a:pPr lvl="1">
              <a:spcAft>
                <a:spcPts val="1200"/>
              </a:spcAft>
            </a:pPr>
            <a:endParaRPr lang="en-US" altLang="zh-CN" sz="2800" dirty="0"/>
          </a:p>
          <a:p>
            <a:pPr lvl="1">
              <a:spcAft>
                <a:spcPts val="1200"/>
              </a:spcAft>
            </a:pPr>
            <a:r>
              <a:rPr lang="zh-CN" altLang="en-US" sz="2400" i="1" dirty="0" smtClean="0"/>
              <a:t>注：这里的语言从机器语言一直到建模语言，但其中最重要的就是</a:t>
            </a:r>
            <a:r>
              <a:rPr lang="zh-CN" altLang="en-US" sz="2400" b="1" i="1" dirty="0" smtClean="0">
                <a:solidFill>
                  <a:srgbClr val="0070C0"/>
                </a:solidFill>
              </a:rPr>
              <a:t>程序设计语言</a:t>
            </a:r>
            <a:endParaRPr lang="zh-CN" altLang="en-US" sz="2400" b="1" i="1" dirty="0">
              <a:solidFill>
                <a:srgbClr val="0070C0"/>
              </a:solidFill>
            </a:endParaRPr>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79</a:t>
            </a:fld>
            <a:endParaRPr lang="en-US" altLang="zh-CN"/>
          </a:p>
        </p:txBody>
      </p:sp>
    </p:spTree>
    <p:extLst>
      <p:ext uri="{BB962C8B-B14F-4D97-AF65-F5344CB8AC3E}">
        <p14:creationId xmlns:p14="http://schemas.microsoft.com/office/powerpoint/2010/main" val="3493163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zh-CN" altLang="en-US" sz="3600" b="1" smtClean="0"/>
              <a:t>误杀百万电脑 诺顿致歉</a:t>
            </a:r>
          </a:p>
        </p:txBody>
      </p:sp>
      <p:pic>
        <p:nvPicPr>
          <p:cNvPr id="13315" name="Picture 4" descr="误杀百万电脑诺顿致歉"/>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859338" y="1773238"/>
            <a:ext cx="3976687" cy="4751387"/>
          </a:xfrm>
          <a:noFill/>
        </p:spPr>
      </p:pic>
      <p:sp>
        <p:nvSpPr>
          <p:cNvPr id="13316" name="Text Box 5"/>
          <p:cNvSpPr txBox="1">
            <a:spLocks noChangeArrowheads="1"/>
          </p:cNvSpPr>
          <p:nvPr/>
        </p:nvSpPr>
        <p:spPr bwMode="auto">
          <a:xfrm>
            <a:off x="323850" y="1773238"/>
            <a:ext cx="3976688" cy="415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    </a:t>
            </a:r>
            <a:r>
              <a:rPr lang="zh-CN" altLang="en-US" b="1"/>
              <a:t>由于误将中文</a:t>
            </a:r>
            <a:r>
              <a:rPr lang="en-US" altLang="zh-CN" b="1"/>
              <a:t>Windows XP</a:t>
            </a:r>
            <a:r>
              <a:rPr lang="zh-CN" altLang="en-US" b="1"/>
              <a:t>中的系统文件当作木马程序屏蔽掉，</a:t>
            </a:r>
            <a:r>
              <a:rPr lang="en-US" altLang="zh-CN" b="1"/>
              <a:t>2007</a:t>
            </a:r>
            <a:r>
              <a:rPr lang="zh-CN" altLang="en-US" b="1"/>
              <a:t>年</a:t>
            </a:r>
            <a:r>
              <a:rPr lang="en-US" altLang="zh-CN" b="1"/>
              <a:t>5</a:t>
            </a:r>
            <a:r>
              <a:rPr lang="zh-CN" altLang="en-US" b="1"/>
              <a:t>月</a:t>
            </a:r>
            <a:r>
              <a:rPr lang="en-US" altLang="zh-CN" b="1"/>
              <a:t>17</a:t>
            </a:r>
            <a:r>
              <a:rPr lang="zh-CN" altLang="en-US" b="1"/>
              <a:t>日和</a:t>
            </a:r>
            <a:r>
              <a:rPr lang="en-US" altLang="zh-CN" b="1"/>
              <a:t>18</a:t>
            </a:r>
            <a:r>
              <a:rPr lang="zh-CN" altLang="en-US" b="1"/>
              <a:t>日，</a:t>
            </a:r>
            <a:r>
              <a:rPr lang="zh-CN" altLang="en-US" b="1">
                <a:solidFill>
                  <a:srgbClr val="FF0000"/>
                </a:solidFill>
              </a:rPr>
              <a:t>诺顿杀毒软件</a:t>
            </a:r>
            <a:r>
              <a:rPr lang="zh-CN" altLang="en-US" b="1"/>
              <a:t>导致全部安装了该软件的计算机系统瘫痪。根据保守估计，被误杀的电脑在中国内地不下百万台。昨天，诺顿产品的母公司赛门铁克公司发表声明，向用户致歉并发布了官方解决方案。</a:t>
            </a:r>
          </a:p>
        </p:txBody>
      </p:sp>
      <p:sp>
        <p:nvSpPr>
          <p:cNvPr id="2" name="页脚占位符 1"/>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3" name="灯片编号占位符 2"/>
          <p:cNvSpPr>
            <a:spLocks noGrp="1"/>
          </p:cNvSpPr>
          <p:nvPr>
            <p:ph type="sldNum" sz="quarter" idx="12"/>
          </p:nvPr>
        </p:nvSpPr>
        <p:spPr/>
        <p:txBody>
          <a:bodyPr/>
          <a:lstStyle/>
          <a:p>
            <a:fld id="{01BC1ADD-3F8F-4B26-BB0D-3825DD5F96B8}" type="slidenum">
              <a:rPr lang="en-US" altLang="zh-CN" smtClean="0"/>
              <a:pPr/>
              <a:t>8</a:t>
            </a:fld>
            <a:endParaRPr lang="en-US" altLang="zh-CN"/>
          </a:p>
        </p:txBody>
      </p:sp>
    </p:spTree>
    <p:extLst>
      <p:ext uri="{BB962C8B-B14F-4D97-AF65-F5344CB8AC3E}">
        <p14:creationId xmlns:p14="http://schemas.microsoft.com/office/powerpoint/2010/main" val="104280571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本章让学生对软件工程的概念有一个简单认识，了解什么是软工，软工要解决什么问题，软工如何解决这些问题的整个框架</a:t>
            </a:r>
            <a:endParaRPr lang="en-US" altLang="zh-CN" dirty="0" smtClean="0"/>
          </a:p>
          <a:p>
            <a:r>
              <a:rPr lang="zh-CN" altLang="en-US" dirty="0" smtClean="0"/>
              <a:t>重点：设计和实现是最重要的部分，对于本科生而言，对软件过程、质量管理、项目管理都要了解，但真正能够深入体会和掌握的应该是设计与实现两部分的技术</a:t>
            </a:r>
            <a:endParaRPr lang="zh-CN" altLang="en-US" dirty="0"/>
          </a:p>
        </p:txBody>
      </p:sp>
      <p:sp>
        <p:nvSpPr>
          <p:cNvPr id="4" name="页脚占位符 3"/>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5" name="灯片编号占位符 4"/>
          <p:cNvSpPr>
            <a:spLocks noGrp="1"/>
          </p:cNvSpPr>
          <p:nvPr>
            <p:ph type="sldNum" sz="quarter" idx="12"/>
          </p:nvPr>
        </p:nvSpPr>
        <p:spPr/>
        <p:txBody>
          <a:bodyPr/>
          <a:lstStyle/>
          <a:p>
            <a:fld id="{01BC1ADD-3F8F-4B26-BB0D-3825DD5F96B8}" type="slidenum">
              <a:rPr lang="en-US" altLang="zh-CN" smtClean="0"/>
              <a:pPr/>
              <a:t>80</a:t>
            </a:fld>
            <a:endParaRPr lang="en-US" altLang="zh-CN"/>
          </a:p>
        </p:txBody>
      </p:sp>
    </p:spTree>
    <p:extLst>
      <p:ext uri="{BB962C8B-B14F-4D97-AF65-F5344CB8AC3E}">
        <p14:creationId xmlns:p14="http://schemas.microsoft.com/office/powerpoint/2010/main" val="9865379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143000" y="428625"/>
            <a:ext cx="5616575" cy="576263"/>
          </a:xfrm>
        </p:spPr>
        <p:txBody>
          <a:bodyPr/>
          <a:lstStyle/>
          <a:p>
            <a:r>
              <a:rPr lang="en-US" altLang="zh-CN" sz="3600" b="1" smtClean="0"/>
              <a:t>Microsoft</a:t>
            </a:r>
            <a:r>
              <a:rPr lang="zh-CN" altLang="en-US" sz="3600" b="1" smtClean="0"/>
              <a:t>的承诺</a:t>
            </a:r>
          </a:p>
        </p:txBody>
      </p:sp>
      <p:sp>
        <p:nvSpPr>
          <p:cNvPr id="18435" name="Rectangle 3"/>
          <p:cNvSpPr>
            <a:spLocks noGrp="1" noChangeArrowheads="1"/>
          </p:cNvSpPr>
          <p:nvPr>
            <p:ph type="body" idx="1"/>
          </p:nvPr>
        </p:nvSpPr>
        <p:spPr>
          <a:xfrm>
            <a:off x="468313" y="1484313"/>
            <a:ext cx="5746750" cy="4392612"/>
          </a:xfrm>
        </p:spPr>
        <p:txBody>
          <a:bodyPr/>
          <a:lstStyle/>
          <a:p>
            <a:r>
              <a:rPr lang="zh-CN" altLang="en-US" b="1" smtClean="0"/>
              <a:t>就间接损害不赔付责任：</a:t>
            </a:r>
          </a:p>
          <a:p>
            <a:pPr lvl="1"/>
            <a:r>
              <a:rPr lang="zh-CN" altLang="en-US" b="1" smtClean="0"/>
              <a:t>在法律所允许的最大范围内，</a:t>
            </a:r>
            <a:r>
              <a:rPr lang="en-US" altLang="zh-CN" b="1" smtClean="0"/>
              <a:t>Microsoft Corporation</a:t>
            </a:r>
            <a:r>
              <a:rPr lang="zh-CN" altLang="en-US" b="1" smtClean="0"/>
              <a:t>或其他供应商</a:t>
            </a:r>
            <a:r>
              <a:rPr lang="zh-CN" altLang="en-US" b="1" smtClean="0">
                <a:solidFill>
                  <a:srgbClr val="FF0000"/>
                </a:solidFill>
              </a:rPr>
              <a:t>绝不</a:t>
            </a:r>
            <a:r>
              <a:rPr lang="zh-CN" altLang="en-US" b="1" smtClean="0"/>
              <a:t>就因使用或不能使用本“软件产品”所发生的其他损害负赔偿责任，即使</a:t>
            </a:r>
            <a:r>
              <a:rPr lang="en-US" altLang="zh-CN" b="1" smtClean="0"/>
              <a:t>Microsoft Corporation</a:t>
            </a:r>
            <a:r>
              <a:rPr lang="zh-CN" altLang="en-US" b="1" smtClean="0"/>
              <a:t>事先被告知该损害发生的可能性。</a:t>
            </a:r>
            <a:endParaRPr lang="en-US" altLang="zh-CN" b="1" smtClean="0"/>
          </a:p>
          <a:p>
            <a:pPr lvl="1"/>
            <a:endParaRPr lang="en-US" altLang="zh-CN" b="1" smtClean="0"/>
          </a:p>
          <a:p>
            <a:r>
              <a:rPr lang="zh-CN" altLang="en-US" b="1" smtClean="0"/>
              <a:t>若为</a:t>
            </a:r>
            <a:r>
              <a:rPr lang="en-US" altLang="zh-CN" b="1" smtClean="0"/>
              <a:t>Windows</a:t>
            </a:r>
            <a:r>
              <a:rPr lang="zh-CN" altLang="en-US" b="1" smtClean="0"/>
              <a:t>的每一次</a:t>
            </a:r>
            <a:r>
              <a:rPr lang="en-US" altLang="zh-CN" b="1" smtClean="0"/>
              <a:t>Bug</a:t>
            </a:r>
            <a:r>
              <a:rPr lang="zh-CN" altLang="en-US" b="1" smtClean="0"/>
              <a:t>出现赔偿</a:t>
            </a:r>
            <a:r>
              <a:rPr lang="en-US" altLang="zh-CN" b="1" smtClean="0"/>
              <a:t>1</a:t>
            </a:r>
            <a:r>
              <a:rPr lang="zh-CN" altLang="en-US" b="1" smtClean="0"/>
              <a:t>美分，比尔盖茨早已一贫如洗。</a:t>
            </a:r>
            <a:endParaRPr lang="en-US" altLang="zh-CN" b="1" smtClean="0"/>
          </a:p>
          <a:p>
            <a:pPr>
              <a:buFont typeface="Wingdings" panose="05000000000000000000" pitchFamily="2" charset="2"/>
              <a:buNone/>
            </a:pPr>
            <a:endParaRPr lang="zh-CN" altLang="en-US" b="1" smtClean="0"/>
          </a:p>
        </p:txBody>
      </p:sp>
      <p:pic>
        <p:nvPicPr>
          <p:cNvPr id="18436" name="Picture 4" descr="C:\Users\lxd\Desktop\U58P2T1D2053003F13DT2008030310313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3188" y="2143125"/>
            <a:ext cx="2690812"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5" descr="C:\Users\lxd\Desktop\4b63ef31t5abaa684110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938" y="4286250"/>
            <a:ext cx="2786062"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p:cNvSpPr>
            <a:spLocks noGrp="1"/>
          </p:cNvSpPr>
          <p:nvPr>
            <p:ph type="ftr" sz="quarter" idx="11"/>
          </p:nvPr>
        </p:nvSpPr>
        <p:spPr/>
        <p:txBody>
          <a:bodyPr/>
          <a:lstStyle/>
          <a:p>
            <a:pPr>
              <a:defRPr/>
            </a:pPr>
            <a:r>
              <a:rPr lang="en-US" altLang="zh-CN" smtClean="0"/>
              <a:t>SEG - Software Engineering Group</a:t>
            </a:r>
            <a:endParaRPr lang="en-US" altLang="zh-CN"/>
          </a:p>
        </p:txBody>
      </p:sp>
      <p:sp>
        <p:nvSpPr>
          <p:cNvPr id="3" name="灯片编号占位符 2"/>
          <p:cNvSpPr>
            <a:spLocks noGrp="1"/>
          </p:cNvSpPr>
          <p:nvPr>
            <p:ph type="sldNum" sz="quarter" idx="12"/>
          </p:nvPr>
        </p:nvSpPr>
        <p:spPr/>
        <p:txBody>
          <a:bodyPr/>
          <a:lstStyle/>
          <a:p>
            <a:fld id="{01BC1ADD-3F8F-4B26-BB0D-3825DD5F96B8}" type="slidenum">
              <a:rPr lang="en-US" altLang="zh-CN" smtClean="0"/>
              <a:pPr/>
              <a:t>9</a:t>
            </a:fld>
            <a:endParaRPr lang="en-US" altLang="zh-CN"/>
          </a:p>
        </p:txBody>
      </p:sp>
    </p:spTree>
    <p:extLst>
      <p:ext uri="{BB962C8B-B14F-4D97-AF65-F5344CB8AC3E}">
        <p14:creationId xmlns:p14="http://schemas.microsoft.com/office/powerpoint/2010/main" val="127109045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8|20.2"/>
</p:tagLst>
</file>

<file path=ppt/tags/tag2.xml><?xml version="1.0" encoding="utf-8"?>
<p:tagLst xmlns:a="http://schemas.openxmlformats.org/drawingml/2006/main" xmlns:r="http://schemas.openxmlformats.org/officeDocument/2006/relationships" xmlns:p="http://schemas.openxmlformats.org/presentationml/2006/main">
  <p:tag name="TIMING" val="|0.6|37.3"/>
</p:tagLst>
</file>

<file path=ppt/tags/tag3.xml><?xml version="1.0" encoding="utf-8"?>
<p:tagLst xmlns:a="http://schemas.openxmlformats.org/drawingml/2006/main" xmlns:r="http://schemas.openxmlformats.org/officeDocument/2006/relationships" xmlns:p="http://schemas.openxmlformats.org/presentationml/2006/main">
  <p:tag name="TIMING" val="|0.6|6.7"/>
</p:tagLst>
</file>

<file path=ppt/tags/tag4.xml><?xml version="1.0" encoding="utf-8"?>
<p:tagLst xmlns:a="http://schemas.openxmlformats.org/drawingml/2006/main" xmlns:r="http://schemas.openxmlformats.org/officeDocument/2006/relationships" xmlns:p="http://schemas.openxmlformats.org/presentationml/2006/main">
  <p:tag name="TIMING" val="|15.9"/>
</p:tagLst>
</file>

<file path=ppt/theme/theme1.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charset="0"/>
            <a:ea typeface="宋体" pitchFamily="2" charset="-122"/>
          </a:defRPr>
        </a:defPPr>
      </a:lstStyle>
    </a:spDef>
    <a:ln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charset="0"/>
            <a:ea typeface="宋体" pitchFamily="2" charset="-122"/>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Jasmine5.0</Template>
  <TotalTime>5777</TotalTime>
  <Words>5908</Words>
  <Application>Microsoft Macintosh PowerPoint</Application>
  <PresentationFormat>On-screen Show (4:3)</PresentationFormat>
  <Paragraphs>708</Paragraphs>
  <Slides>80</Slides>
  <Notes>7</Notes>
  <HiddenSlides>1</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80</vt:i4>
      </vt:variant>
    </vt:vector>
  </HeadingPairs>
  <TitlesOfParts>
    <vt:vector size="96" baseType="lpstr">
      <vt:lpstr>Arial</vt:lpstr>
      <vt:lpstr>AvantGarde</vt:lpstr>
      <vt:lpstr>Symbol</vt:lpstr>
      <vt:lpstr>Tahoma</vt:lpstr>
      <vt:lpstr>Times New Roman</vt:lpstr>
      <vt:lpstr>Wingdings</vt:lpstr>
      <vt:lpstr>华文宋体</vt:lpstr>
      <vt:lpstr>华文琥珀</vt:lpstr>
      <vt:lpstr>华文隶书</vt:lpstr>
      <vt:lpstr>宋体</vt:lpstr>
      <vt:lpstr>幼圆</vt:lpstr>
      <vt:lpstr>微软雅黑</vt:lpstr>
      <vt:lpstr>楷体</vt:lpstr>
      <vt:lpstr>黑体</vt:lpstr>
      <vt:lpstr>Axis</vt:lpstr>
      <vt:lpstr>Visio</vt:lpstr>
      <vt:lpstr>软件工程概论 ——从程序设计到软件工程</vt:lpstr>
      <vt:lpstr>软件工程所面对的问题</vt:lpstr>
      <vt:lpstr>Warm up</vt:lpstr>
      <vt:lpstr>美国电力监测与控制管理系统</vt:lpstr>
      <vt:lpstr>美国空管软件</vt:lpstr>
      <vt:lpstr>东京证券交易软件</vt:lpstr>
      <vt:lpstr>互联网软件安全的几个数据</vt:lpstr>
      <vt:lpstr>误杀百万电脑 诺顿致歉</vt:lpstr>
      <vt:lpstr>Microsoft的承诺</vt:lpstr>
      <vt:lpstr>为什么？</vt:lpstr>
      <vt:lpstr>怎么办？</vt:lpstr>
      <vt:lpstr>现 状</vt:lpstr>
      <vt:lpstr>“软件工程”是个合集</vt:lpstr>
      <vt:lpstr>思考以下说法</vt:lpstr>
      <vt:lpstr>思考以下说法</vt:lpstr>
      <vt:lpstr>软件神话</vt:lpstr>
      <vt:lpstr>软件工程的诞生</vt:lpstr>
      <vt:lpstr>计算机的世界 vs 现实世界</vt:lpstr>
      <vt:lpstr>软件的特殊性</vt:lpstr>
      <vt:lpstr>软件工程两个定义</vt:lpstr>
      <vt:lpstr>软件工程到底是什么</vt:lpstr>
      <vt:lpstr>复杂系统的5个属性</vt:lpstr>
      <vt:lpstr>层次结构</vt:lpstr>
      <vt:lpstr>相对本原</vt:lpstr>
      <vt:lpstr>分离关注</vt:lpstr>
      <vt:lpstr>共同模式</vt:lpstr>
      <vt:lpstr>稳定的中间形式</vt:lpstr>
      <vt:lpstr>从混沌到有序</vt:lpstr>
      <vt:lpstr>最主要的手段“分而治之”</vt:lpstr>
      <vt:lpstr>算法分解</vt:lpstr>
      <vt:lpstr>算法分解示例</vt:lpstr>
      <vt:lpstr>面向对象的分解</vt:lpstr>
      <vt:lpstr>面向对象分解示例</vt:lpstr>
      <vt:lpstr>从语言的演化看软工</vt:lpstr>
      <vt:lpstr>第一代语言</vt:lpstr>
      <vt:lpstr>第二代语言</vt:lpstr>
      <vt:lpstr>第三代语言</vt:lpstr>
      <vt:lpstr>断代</vt:lpstr>
      <vt:lpstr>面向对象兴盛</vt:lpstr>
      <vt:lpstr>框架的出现</vt:lpstr>
      <vt:lpstr>新的发展趋势</vt:lpstr>
      <vt:lpstr>传统软工与面向对象软工</vt:lpstr>
      <vt:lpstr>软件工程的基本内容</vt:lpstr>
      <vt:lpstr>软件工程的基本原理</vt:lpstr>
      <vt:lpstr>软件生存期模型</vt:lpstr>
      <vt:lpstr>瀑布式软件生存期模型</vt:lpstr>
      <vt:lpstr>软件质量要素</vt:lpstr>
      <vt:lpstr>传统软件工程</vt:lpstr>
      <vt:lpstr>面向对象vs传统方法</vt:lpstr>
      <vt:lpstr>Reference</vt:lpstr>
      <vt:lpstr>附录一：关于软件开发的发展</vt:lpstr>
      <vt:lpstr>了解发展历史</vt:lpstr>
      <vt:lpstr>关键因素</vt:lpstr>
      <vt:lpstr>软件开发的可行性变量</vt:lpstr>
      <vt:lpstr>软件产业的发展</vt:lpstr>
      <vt:lpstr>提高抽象层次</vt:lpstr>
      <vt:lpstr>两个较为显著的进展</vt:lpstr>
      <vt:lpstr>简单回顾软件开发的发展历史</vt:lpstr>
      <vt:lpstr>以机器为中心的计算</vt:lpstr>
      <vt:lpstr>从机器指令到汇编语言</vt:lpstr>
      <vt:lpstr>以应用为中心的计算(1)</vt:lpstr>
      <vt:lpstr>以应用为中心的计算(2)</vt:lpstr>
      <vt:lpstr>以企业为中心的计算</vt:lpstr>
      <vt:lpstr>中间件</vt:lpstr>
      <vt:lpstr>中间件：提升抽象层次</vt:lpstr>
      <vt:lpstr>中间件分化带来了异构性</vt:lpstr>
      <vt:lpstr>OMG的标准</vt:lpstr>
      <vt:lpstr>Who Are OMG?</vt:lpstr>
      <vt:lpstr>OMG (Object Management Group)</vt:lpstr>
      <vt:lpstr>MDA的主要思想</vt:lpstr>
      <vt:lpstr>MDA对抽象层次的划分</vt:lpstr>
      <vt:lpstr>PowerPoint Presentation</vt:lpstr>
      <vt:lpstr>MDA的软件开发生命周期</vt:lpstr>
      <vt:lpstr>MDA带来的好处</vt:lpstr>
      <vt:lpstr>MDA的构成</vt:lpstr>
      <vt:lpstr>MDA的核心</vt:lpstr>
      <vt:lpstr>模型驱动工程（MDE）</vt:lpstr>
      <vt:lpstr>MDE的核心思想</vt:lpstr>
      <vt:lpstr>两个趋势</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软件工程</dc:title>
  <dc:creator>Seg_812</dc:creator>
  <cp:lastModifiedBy>Tian ZHANG</cp:lastModifiedBy>
  <cp:revision>980</cp:revision>
  <dcterms:created xsi:type="dcterms:W3CDTF">2000-07-21T01:37:02Z</dcterms:created>
  <dcterms:modified xsi:type="dcterms:W3CDTF">2017-09-12T01:41:34Z</dcterms:modified>
</cp:coreProperties>
</file>